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handoutMasterIdLst>
    <p:handoutMasterId r:id="rId52"/>
  </p:handoutMasterIdLst>
  <p:sldIdLst>
    <p:sldId id="567" r:id="rId2"/>
    <p:sldId id="589" r:id="rId3"/>
    <p:sldId id="590" r:id="rId4"/>
    <p:sldId id="591" r:id="rId5"/>
    <p:sldId id="602" r:id="rId6"/>
    <p:sldId id="260" r:id="rId7"/>
    <p:sldId id="261" r:id="rId8"/>
    <p:sldId id="262" r:id="rId9"/>
    <p:sldId id="264" r:id="rId10"/>
    <p:sldId id="596" r:id="rId11"/>
    <p:sldId id="598" r:id="rId12"/>
    <p:sldId id="600" r:id="rId13"/>
    <p:sldId id="601" r:id="rId14"/>
    <p:sldId id="593" r:id="rId15"/>
    <p:sldId id="603" r:id="rId16"/>
    <p:sldId id="597" r:id="rId17"/>
    <p:sldId id="594" r:id="rId18"/>
    <p:sldId id="275" r:id="rId19"/>
    <p:sldId id="276" r:id="rId20"/>
    <p:sldId id="610" r:id="rId21"/>
    <p:sldId id="278" r:id="rId22"/>
    <p:sldId id="279" r:id="rId23"/>
    <p:sldId id="280" r:id="rId24"/>
    <p:sldId id="281" r:id="rId25"/>
    <p:sldId id="282" r:id="rId26"/>
    <p:sldId id="283" r:id="rId27"/>
    <p:sldId id="284" r:id="rId28"/>
    <p:sldId id="285" r:id="rId29"/>
    <p:sldId id="286" r:id="rId30"/>
    <p:sldId id="287" r:id="rId31"/>
    <p:sldId id="288" r:id="rId32"/>
    <p:sldId id="290" r:id="rId33"/>
    <p:sldId id="604" r:id="rId34"/>
    <p:sldId id="605" r:id="rId35"/>
    <p:sldId id="606" r:id="rId36"/>
    <p:sldId id="607" r:id="rId37"/>
    <p:sldId id="609" r:id="rId38"/>
    <p:sldId id="611" r:id="rId39"/>
    <p:sldId id="325" r:id="rId40"/>
    <p:sldId id="612" r:id="rId41"/>
    <p:sldId id="333" r:id="rId42"/>
    <p:sldId id="334" r:id="rId43"/>
    <p:sldId id="335" r:id="rId44"/>
    <p:sldId id="336" r:id="rId45"/>
    <p:sldId id="337" r:id="rId46"/>
    <p:sldId id="339" r:id="rId47"/>
    <p:sldId id="340" r:id="rId48"/>
    <p:sldId id="341" r:id="rId49"/>
    <p:sldId id="342"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FF40FF"/>
    <a:srgbClr val="73FE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0"/>
    <p:restoredTop sz="82896" autoAdjust="0"/>
  </p:normalViewPr>
  <p:slideViewPr>
    <p:cSldViewPr snapToGrid="0" snapToObjects="1">
      <p:cViewPr varScale="1">
        <p:scale>
          <a:sx n="71" d="100"/>
          <a:sy n="71" d="100"/>
        </p:scale>
        <p:origin x="1347" y="4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7DD7B-2448-2541-AAB9-DBC91E31B327}" type="datetimeFigureOut">
              <a:rPr lang="en-US" smtClean="0"/>
              <a:t>1/6/2020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E3131-3C16-194D-BD5A-6951E85A0BC3}" type="slidenum">
              <a:rPr lang="en-US" smtClean="0"/>
              <a:t>‹#›</a:t>
            </a:fld>
            <a:endParaRPr lang="en-US" dirty="0"/>
          </a:p>
        </p:txBody>
      </p:sp>
    </p:spTree>
    <p:extLst>
      <p:ext uri="{BB962C8B-B14F-4D97-AF65-F5344CB8AC3E}">
        <p14:creationId xmlns:p14="http://schemas.microsoft.com/office/powerpoint/2010/main" val="839905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1/6/2020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dirty="0"/>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SEDS portion of the class, we mostly focus on structure rather than content: knowing how to interact with the Shell, getting familiar with </a:t>
            </a:r>
            <a:r>
              <a:rPr lang="en-US" dirty="0" err="1"/>
              <a:t>Github</a:t>
            </a:r>
            <a:r>
              <a:rPr lang="en-US" dirty="0"/>
              <a:t> tools, etc. But in the DSMCER lectures, we’re going to focus more on content: on solving particular problems with the tools we learn about in SEDS. Know, the DSMCER material is also a set of tools that can be applied to a wide set of problems: and we aren’t going to get too mired down in any one domain science. But there is a difference.</a:t>
            </a:r>
          </a:p>
          <a:p>
            <a:endParaRPr lang="en-US" dirty="0"/>
          </a:p>
          <a:p>
            <a:r>
              <a:rPr lang="en-US" dirty="0"/>
              <a:t>Let me tell you about my experience with data science. I came to the University of Washington with absolutely no idea what “data science” meant. I had a little </a:t>
            </a:r>
            <a:r>
              <a:rPr lang="en-US" dirty="0" err="1"/>
              <a:t>MatLab</a:t>
            </a:r>
            <a:r>
              <a:rPr lang="en-US" dirty="0"/>
              <a:t> coding experience, but I found any type of computational work outright intimidating. So maybe a lot like you. And when I got started with programming, I was a little impatient with all this SEDS stuff. All this git add, git commit, git pull– it added nothing of value to my immediate problem! It didn’t help me analyze my data, etc. It only came over time working in the eScience Institute with data scientists that I began to see its value. So don’t give up yet. </a:t>
            </a:r>
          </a:p>
          <a:p>
            <a:endParaRPr lang="en-US" dirty="0"/>
          </a:p>
          <a:p>
            <a:r>
              <a:rPr lang="en-US" dirty="0"/>
              <a:t>Today, we’re going to focus on a subset of problems within data science, what we’re referring to as data visualization. So making pretty graphs. Kind of a fun one right?</a:t>
            </a:r>
          </a:p>
          <a:p>
            <a:endParaRPr lang="en-US" dirty="0"/>
          </a:p>
          <a:p>
            <a:r>
              <a:rPr lang="en-US" dirty="0"/>
              <a:t>By the end of today, I want you to feel comfortable using a few basic tools within three Python packages (Pandas, Matplotlib, and Seaborn) that can help you make some simple graphs.</a:t>
            </a:r>
          </a:p>
          <a:p>
            <a:r>
              <a:rPr lang="en-US" dirty="0"/>
              <a:t>I was you to feel comfortable accessing reference materials online to do more complex operations to make your graphs even prettier.</a:t>
            </a:r>
          </a:p>
          <a:p>
            <a:r>
              <a:rPr lang="en-US" dirty="0"/>
              <a:t>And I want to give you a few guiding principles when designing figures, plots, and graphs.</a:t>
            </a:r>
          </a:p>
          <a:p>
            <a:endParaRPr lang="en-US" dirty="0"/>
          </a:p>
          <a:p>
            <a:r>
              <a:rPr lang="en-US" dirty="0"/>
              <a:t>And ultimately, I want to convince you that you can and should try making your plots with Python instead of alternatives such as Excel or more sophisticated programs like GraphPad. </a:t>
            </a:r>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1674921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a:t>
            </a:fld>
            <a:endParaRPr lang="en-US"/>
          </a:p>
        </p:txBody>
      </p:sp>
    </p:spTree>
    <p:extLst>
      <p:ext uri="{BB962C8B-B14F-4D97-AF65-F5344CB8AC3E}">
        <p14:creationId xmlns:p14="http://schemas.microsoft.com/office/powerpoint/2010/main" val="160027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7</a:t>
            </a:fld>
            <a:endParaRPr lang="en-US"/>
          </a:p>
        </p:txBody>
      </p:sp>
    </p:spTree>
    <p:extLst>
      <p:ext uri="{BB962C8B-B14F-4D97-AF65-F5344CB8AC3E}">
        <p14:creationId xmlns:p14="http://schemas.microsoft.com/office/powerpoint/2010/main" val="3248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8</a:t>
            </a:fld>
            <a:endParaRPr lang="en-US"/>
          </a:p>
        </p:txBody>
      </p:sp>
    </p:spTree>
    <p:extLst>
      <p:ext uri="{BB962C8B-B14F-4D97-AF65-F5344CB8AC3E}">
        <p14:creationId xmlns:p14="http://schemas.microsoft.com/office/powerpoint/2010/main" val="237684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27</a:t>
            </a:fld>
            <a:endParaRPr lang="en-US"/>
          </a:p>
        </p:txBody>
      </p:sp>
    </p:spTree>
    <p:extLst>
      <p:ext uri="{BB962C8B-B14F-4D97-AF65-F5344CB8AC3E}">
        <p14:creationId xmlns:p14="http://schemas.microsoft.com/office/powerpoint/2010/main" val="4048838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33</a:t>
            </a:fld>
            <a:endParaRPr lang="en-US" dirty="0"/>
          </a:p>
        </p:txBody>
      </p:sp>
    </p:spTree>
    <p:extLst>
      <p:ext uri="{BB962C8B-B14F-4D97-AF65-F5344CB8AC3E}">
        <p14:creationId xmlns:p14="http://schemas.microsoft.com/office/powerpoint/2010/main" val="3401189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39</a:t>
            </a:fld>
            <a:endParaRPr lang="en-US" dirty="0"/>
          </a:p>
        </p:txBody>
      </p:sp>
    </p:spTree>
    <p:extLst>
      <p:ext uri="{BB962C8B-B14F-4D97-AF65-F5344CB8AC3E}">
        <p14:creationId xmlns:p14="http://schemas.microsoft.com/office/powerpoint/2010/main" val="3493320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1/6/2020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1/6/2020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1/6/2020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1/6/2020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1/6/2020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1/6/2020</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1/6/2020</a:t>
            </a:fld>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1/6/2020</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1/6/2020</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1/6/2020</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1/6/2020</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4654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gif"/><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materialsproject.org/"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video" Target="https://www.youtube.com/embed/UcnHGokl2Nc?feature=oembed"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png"/><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5.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jpe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faculty.washington.edu/tingcao/"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 Id="rId9"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BcRSBuGBro0?feature=oembed" TargetMode="Externa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4360" y="2082217"/>
            <a:ext cx="7772400" cy="757495"/>
          </a:xfrm>
        </p:spPr>
        <p:txBody>
          <a:bodyPr>
            <a:noAutofit/>
          </a:bodyPr>
          <a:lstStyle/>
          <a:p>
            <a:r>
              <a:rPr lang="en-US" sz="2400" dirty="0"/>
              <a:t>Data Science Methods for Clean Energy Research (DSMCER)</a:t>
            </a:r>
          </a:p>
        </p:txBody>
      </p:sp>
      <p:sp>
        <p:nvSpPr>
          <p:cNvPr id="3" name="Subtitle 2"/>
          <p:cNvSpPr>
            <a:spLocks noGrp="1"/>
          </p:cNvSpPr>
          <p:nvPr>
            <p:ph type="subTitle" idx="1"/>
          </p:nvPr>
        </p:nvSpPr>
        <p:spPr>
          <a:xfrm>
            <a:off x="130126" y="5259946"/>
            <a:ext cx="3841652" cy="1393472"/>
          </a:xfrm>
        </p:spPr>
        <p:txBody>
          <a:bodyPr>
            <a:normAutofit fontScale="92500" lnSpcReduction="10000"/>
          </a:bodyPr>
          <a:lstStyle/>
          <a:p>
            <a:r>
              <a:rPr lang="en-US" sz="3500" dirty="0"/>
              <a:t>Ting Cao </a:t>
            </a:r>
          </a:p>
          <a:p>
            <a:r>
              <a:rPr lang="en-US" sz="3000" dirty="0"/>
              <a:t>Materials Science &amp; Engineering</a:t>
            </a: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759670" y="1261298"/>
            <a:ext cx="2837792" cy="646331"/>
          </a:xfrm>
          <a:prstGeom prst="rect">
            <a:avLst/>
          </a:prstGeom>
          <a:noFill/>
        </p:spPr>
        <p:txBody>
          <a:bodyPr wrap="square" rtlCol="0">
            <a:spAutoFit/>
          </a:bodyPr>
          <a:lstStyle/>
          <a:p>
            <a:pPr algn="ctr"/>
            <a:r>
              <a:rPr lang="en-US" dirty="0"/>
              <a:t>Advancing data-intensive discovery in all fields</a:t>
            </a:r>
          </a:p>
        </p:txBody>
      </p:sp>
      <p:sp>
        <p:nvSpPr>
          <p:cNvPr id="8" name="TextBox 7"/>
          <p:cNvSpPr txBox="1"/>
          <p:nvPr/>
        </p:nvSpPr>
        <p:spPr>
          <a:xfrm>
            <a:off x="594360" y="1271446"/>
            <a:ext cx="2636688" cy="646331"/>
          </a:xfrm>
          <a:prstGeom prst="rect">
            <a:avLst/>
          </a:prstGeom>
          <a:noFill/>
        </p:spPr>
        <p:txBody>
          <a:bodyPr wrap="square" rtlCol="0">
            <a:spAutoFit/>
          </a:bodyPr>
          <a:lstStyle/>
          <a:p>
            <a:pPr algn="ctr"/>
            <a:r>
              <a:rPr lang="en-US" dirty="0"/>
              <a:t>Knowledge and solutions for a changing world</a:t>
            </a:r>
          </a:p>
        </p:txBody>
      </p:sp>
      <p:pic>
        <p:nvPicPr>
          <p:cNvPr id="4" name="Picture 3"/>
          <p:cNvPicPr>
            <a:picLocks noChangeAspect="1"/>
          </p:cNvPicPr>
          <p:nvPr/>
        </p:nvPicPr>
        <p:blipFill>
          <a:blip r:embed="rId3"/>
          <a:stretch>
            <a:fillRect/>
          </a:stretch>
        </p:blipFill>
        <p:spPr>
          <a:xfrm>
            <a:off x="1387178" y="339363"/>
            <a:ext cx="965200" cy="952500"/>
          </a:xfrm>
          <a:prstGeom prst="rect">
            <a:avLst/>
          </a:prstGeom>
        </p:spPr>
      </p:pic>
      <p:pic>
        <p:nvPicPr>
          <p:cNvPr id="5" name="Picture 4"/>
          <p:cNvPicPr>
            <a:picLocks noChangeAspect="1"/>
          </p:cNvPicPr>
          <p:nvPr/>
        </p:nvPicPr>
        <p:blipFill>
          <a:blip r:embed="rId4"/>
          <a:stretch>
            <a:fillRect/>
          </a:stretch>
        </p:blipFill>
        <p:spPr>
          <a:xfrm>
            <a:off x="6679139" y="355598"/>
            <a:ext cx="876300" cy="967282"/>
          </a:xfrm>
          <a:prstGeom prst="rect">
            <a:avLst/>
          </a:prstGeom>
        </p:spPr>
      </p:pic>
      <p:pic>
        <p:nvPicPr>
          <p:cNvPr id="9" name="Picture 8"/>
          <p:cNvPicPr>
            <a:picLocks noChangeAspect="1"/>
          </p:cNvPicPr>
          <p:nvPr/>
        </p:nvPicPr>
        <p:blipFill>
          <a:blip r:embed="rId5"/>
          <a:stretch>
            <a:fillRect/>
          </a:stretch>
        </p:blipFill>
        <p:spPr>
          <a:xfrm>
            <a:off x="3822232" y="204582"/>
            <a:ext cx="1418994" cy="1418994"/>
          </a:xfrm>
          <a:prstGeom prst="rect">
            <a:avLst/>
          </a:prstGeom>
        </p:spPr>
      </p:pic>
      <p:sp>
        <p:nvSpPr>
          <p:cNvPr id="10" name="TextBox 9"/>
          <p:cNvSpPr txBox="1"/>
          <p:nvPr/>
        </p:nvSpPr>
        <p:spPr>
          <a:xfrm>
            <a:off x="3390984" y="1623576"/>
            <a:ext cx="2218676" cy="369332"/>
          </a:xfrm>
          <a:prstGeom prst="rect">
            <a:avLst/>
          </a:prstGeom>
          <a:noFill/>
        </p:spPr>
        <p:txBody>
          <a:bodyPr wrap="square" rtlCol="0">
            <a:spAutoFit/>
          </a:bodyPr>
          <a:lstStyle/>
          <a:p>
            <a:pPr algn="ctr"/>
            <a:r>
              <a:rPr lang="en-US" dirty="0"/>
              <a:t>Be boundless</a:t>
            </a:r>
          </a:p>
        </p:txBody>
      </p:sp>
      <p:sp>
        <p:nvSpPr>
          <p:cNvPr id="11" name="Rectangle 10"/>
          <p:cNvSpPr/>
          <p:nvPr/>
        </p:nvSpPr>
        <p:spPr>
          <a:xfrm>
            <a:off x="228600" y="48626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3" name="Rectangle 12"/>
          <p:cNvSpPr/>
          <p:nvPr/>
        </p:nvSpPr>
        <p:spPr>
          <a:xfrm>
            <a:off x="228600" y="2976193"/>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4" name="Title 1"/>
          <p:cNvSpPr txBox="1">
            <a:spLocks/>
          </p:cNvSpPr>
          <p:nvPr/>
        </p:nvSpPr>
        <p:spPr>
          <a:xfrm>
            <a:off x="594360" y="2812059"/>
            <a:ext cx="777240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t>UW DIRECT</a:t>
            </a:r>
          </a:p>
          <a:p>
            <a:r>
              <a:rPr lang="en-US" sz="2400" dirty="0"/>
              <a:t>(Data Intensive Research Enabling Cutting-edge Tech)</a:t>
            </a:r>
          </a:p>
          <a:p>
            <a:r>
              <a:rPr lang="en-US" sz="3600" dirty="0">
                <a:hlinkClick r:id="rId6"/>
              </a:rPr>
              <a:t>https://uwdirect.github.io</a:t>
            </a:r>
            <a:endParaRPr lang="en-US" sz="3600" dirty="0"/>
          </a:p>
        </p:txBody>
      </p:sp>
      <p:sp>
        <p:nvSpPr>
          <p:cNvPr id="15" name="Subtitle 2">
            <a:extLst>
              <a:ext uri="{FF2B5EF4-FFF2-40B4-BE49-F238E27FC236}">
                <a16:creationId xmlns:a16="http://schemas.microsoft.com/office/drawing/2014/main" id="{56B8CB9A-C0BD-4236-B1BF-74EBC91DE77A}"/>
              </a:ext>
            </a:extLst>
          </p:cNvPr>
          <p:cNvSpPr txBox="1">
            <a:spLocks/>
          </p:cNvSpPr>
          <p:nvPr/>
        </p:nvSpPr>
        <p:spPr>
          <a:xfrm>
            <a:off x="3968428" y="5270298"/>
            <a:ext cx="5139397" cy="1150453"/>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t>Dave Beck (</a:t>
            </a:r>
            <a:r>
              <a:rPr lang="en-US" dirty="0" err="1"/>
              <a:t>dacb</a:t>
            </a:r>
            <a:r>
              <a:rPr lang="en-US" dirty="0"/>
              <a:t>)</a:t>
            </a:r>
          </a:p>
          <a:p>
            <a:r>
              <a:rPr lang="en-US" dirty="0"/>
              <a:t>eScience/Chemical Engineering</a:t>
            </a:r>
          </a:p>
        </p:txBody>
      </p:sp>
    </p:spTree>
    <p:extLst>
      <p:ext uri="{BB962C8B-B14F-4D97-AF65-F5344CB8AC3E}">
        <p14:creationId xmlns:p14="http://schemas.microsoft.com/office/powerpoint/2010/main" val="56255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20">
            <a:extLst>
              <a:ext uri="{FF2B5EF4-FFF2-40B4-BE49-F238E27FC236}">
                <a16:creationId xmlns:a16="http://schemas.microsoft.com/office/drawing/2014/main" id="{3009A8D9-7ACB-4BE5-A08E-EE706D50ABBE}"/>
              </a:ext>
            </a:extLst>
          </p:cNvPr>
          <p:cNvPicPr>
            <a:picLocks noChangeAspect="1"/>
          </p:cNvPicPr>
          <p:nvPr/>
        </p:nvPicPr>
        <p:blipFill>
          <a:blip r:embed="rId2"/>
          <a:stretch>
            <a:fillRect/>
          </a:stretch>
        </p:blipFill>
        <p:spPr>
          <a:xfrm>
            <a:off x="4664679" y="4448388"/>
            <a:ext cx="2143125" cy="2143125"/>
          </a:xfrm>
          <a:prstGeom prst="rect">
            <a:avLst/>
          </a:prstGeom>
        </p:spPr>
      </p:pic>
      <p:sp>
        <p:nvSpPr>
          <p:cNvPr id="3" name="object 3"/>
          <p:cNvSpPr txBox="1">
            <a:spLocks noGrp="1"/>
          </p:cNvSpPr>
          <p:nvPr>
            <p:ph type="title"/>
          </p:nvPr>
        </p:nvSpPr>
        <p:spPr>
          <a:xfrm>
            <a:off x="2096611" y="464312"/>
            <a:ext cx="4950460" cy="695960"/>
          </a:xfrm>
          <a:prstGeom prst="rect">
            <a:avLst/>
          </a:prstGeom>
        </p:spPr>
        <p:txBody>
          <a:bodyPr vert="horz" wrap="square" lIns="0" tIns="12700" rIns="0" bIns="0" rtlCol="0">
            <a:spAutoFit/>
          </a:bodyPr>
          <a:lstStyle/>
          <a:p>
            <a:pPr marL="12700">
              <a:lnSpc>
                <a:spcPct val="100000"/>
              </a:lnSpc>
              <a:spcBef>
                <a:spcPts val="100"/>
              </a:spcBef>
            </a:pPr>
            <a:r>
              <a:rPr spc="-5" dirty="0"/>
              <a:t>On the </a:t>
            </a:r>
            <a:r>
              <a:rPr dirty="0"/>
              <a:t>origins of</a:t>
            </a:r>
            <a:r>
              <a:rPr spc="-45" dirty="0"/>
              <a:t> </a:t>
            </a:r>
            <a:r>
              <a:rPr spc="-25" dirty="0"/>
              <a:t>data</a:t>
            </a:r>
          </a:p>
        </p:txBody>
      </p:sp>
      <p:sp>
        <p:nvSpPr>
          <p:cNvPr id="4" name="object 5">
            <a:extLst>
              <a:ext uri="{FF2B5EF4-FFF2-40B4-BE49-F238E27FC236}">
                <a16:creationId xmlns:a16="http://schemas.microsoft.com/office/drawing/2014/main" id="{E3C59546-0DEA-40E6-AE5D-541E2D10D120}"/>
              </a:ext>
            </a:extLst>
          </p:cNvPr>
          <p:cNvSpPr txBox="1"/>
          <p:nvPr/>
        </p:nvSpPr>
        <p:spPr>
          <a:xfrm>
            <a:off x="356830" y="1800437"/>
            <a:ext cx="8787170" cy="606576"/>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lang="en-US" sz="3200" spc="-5" dirty="0">
                <a:latin typeface="Calibri"/>
                <a:cs typeface="Calibri"/>
              </a:rPr>
              <a:t>In Computational Materials Science</a:t>
            </a:r>
            <a:endParaRPr sz="3200" dirty="0">
              <a:latin typeface="Calibri"/>
              <a:cs typeface="Calibri"/>
            </a:endParaRPr>
          </a:p>
        </p:txBody>
      </p:sp>
      <p:pic>
        <p:nvPicPr>
          <p:cNvPr id="5" name="Picture 2" descr="Image result for schrodinger equation">
            <a:extLst>
              <a:ext uri="{FF2B5EF4-FFF2-40B4-BE49-F238E27FC236}">
                <a16:creationId xmlns:a16="http://schemas.microsoft.com/office/drawing/2014/main" id="{747B9D13-208D-4F88-9841-2F589B4E7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849" y="2586472"/>
            <a:ext cx="1953570" cy="92141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4">
            <a:extLst>
              <a:ext uri="{FF2B5EF4-FFF2-40B4-BE49-F238E27FC236}">
                <a16:creationId xmlns:a16="http://schemas.microsoft.com/office/drawing/2014/main" id="{CADF2B41-9914-4A7A-A8BA-45A810018D93}"/>
              </a:ext>
            </a:extLst>
          </p:cNvPr>
          <p:cNvSpPr txBox="1"/>
          <p:nvPr/>
        </p:nvSpPr>
        <p:spPr>
          <a:xfrm>
            <a:off x="5663353" y="2740165"/>
            <a:ext cx="2616422" cy="523220"/>
          </a:xfrm>
          <a:prstGeom prst="rect">
            <a:avLst/>
          </a:prstGeom>
          <a:noFill/>
        </p:spPr>
        <p:txBody>
          <a:bodyPr wrap="none" rtlCol="0">
            <a:spAutoFit/>
          </a:bodyPr>
          <a:lstStyle/>
          <a:p>
            <a:r>
              <a:rPr lang="en-US" sz="2800" dirty="0"/>
              <a:t>Quantum theory</a:t>
            </a:r>
          </a:p>
        </p:txBody>
      </p:sp>
      <p:pic>
        <p:nvPicPr>
          <p:cNvPr id="7" name="Picture 2" descr="Image result for C60">
            <a:extLst>
              <a:ext uri="{FF2B5EF4-FFF2-40B4-BE49-F238E27FC236}">
                <a16:creationId xmlns:a16="http://schemas.microsoft.com/office/drawing/2014/main" id="{A133B064-A481-4D43-B620-DB9A8B346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3403" y="4840732"/>
            <a:ext cx="1358438" cy="13584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graphene">
            <a:extLst>
              <a:ext uri="{FF2B5EF4-FFF2-40B4-BE49-F238E27FC236}">
                <a16:creationId xmlns:a16="http://schemas.microsoft.com/office/drawing/2014/main" id="{71E96B10-DF39-4BFC-8DFB-AF3FA4EEE2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831"/>
          <a:stretch/>
        </p:blipFill>
        <p:spPr bwMode="auto">
          <a:xfrm>
            <a:off x="6971564" y="5110668"/>
            <a:ext cx="2029395" cy="1071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infet">
            <a:extLst>
              <a:ext uri="{FF2B5EF4-FFF2-40B4-BE49-F238E27FC236}">
                <a16:creationId xmlns:a16="http://schemas.microsoft.com/office/drawing/2014/main" id="{394741BE-35B7-494E-8D8B-18558C38579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1311" t="426" r="3147" b="18225"/>
          <a:stretch/>
        </p:blipFill>
        <p:spPr bwMode="auto">
          <a:xfrm>
            <a:off x="340678" y="4119758"/>
            <a:ext cx="2312729" cy="254062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E249105-CEBD-4D9E-BECC-B48AAFA6A47F}"/>
              </a:ext>
            </a:extLst>
          </p:cNvPr>
          <p:cNvCxnSpPr/>
          <p:nvPr/>
        </p:nvCxnSpPr>
        <p:spPr>
          <a:xfrm>
            <a:off x="4571841" y="3429000"/>
            <a:ext cx="0" cy="94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9354DEFE-1E21-48B1-8E80-3F856D46F357}"/>
              </a:ext>
            </a:extLst>
          </p:cNvPr>
          <p:cNvSpPr/>
          <p:nvPr/>
        </p:nvSpPr>
        <p:spPr>
          <a:xfrm>
            <a:off x="948558" y="3899252"/>
            <a:ext cx="1096967" cy="369332"/>
          </a:xfrm>
          <a:prstGeom prst="rect">
            <a:avLst/>
          </a:prstGeom>
        </p:spPr>
        <p:txBody>
          <a:bodyPr wrap="none">
            <a:spAutoFit/>
          </a:bodyPr>
          <a:lstStyle/>
          <a:p>
            <a:r>
              <a:rPr lang="en-US" dirty="0"/>
              <a:t>Transistor</a:t>
            </a:r>
          </a:p>
        </p:txBody>
      </p:sp>
      <p:sp>
        <p:nvSpPr>
          <p:cNvPr id="13" name="Rectangle 12">
            <a:extLst>
              <a:ext uri="{FF2B5EF4-FFF2-40B4-BE49-F238E27FC236}">
                <a16:creationId xmlns:a16="http://schemas.microsoft.com/office/drawing/2014/main" id="{17F5D944-9596-4650-92A7-155465B289BB}"/>
              </a:ext>
            </a:extLst>
          </p:cNvPr>
          <p:cNvSpPr/>
          <p:nvPr/>
        </p:nvSpPr>
        <p:spPr>
          <a:xfrm>
            <a:off x="3582182" y="4369504"/>
            <a:ext cx="542136" cy="369332"/>
          </a:xfrm>
          <a:prstGeom prst="rect">
            <a:avLst/>
          </a:prstGeom>
        </p:spPr>
        <p:txBody>
          <a:bodyPr wrap="none">
            <a:spAutoFit/>
          </a:bodyPr>
          <a:lstStyle/>
          <a:p>
            <a:r>
              <a:rPr lang="en-US" dirty="0"/>
              <a:t>C60</a:t>
            </a:r>
          </a:p>
        </p:txBody>
      </p:sp>
      <p:sp>
        <p:nvSpPr>
          <p:cNvPr id="14" name="Rectangle 13">
            <a:extLst>
              <a:ext uri="{FF2B5EF4-FFF2-40B4-BE49-F238E27FC236}">
                <a16:creationId xmlns:a16="http://schemas.microsoft.com/office/drawing/2014/main" id="{A41E0541-9BDB-462F-AECB-7A6DA78EF2A6}"/>
              </a:ext>
            </a:extLst>
          </p:cNvPr>
          <p:cNvSpPr/>
          <p:nvPr/>
        </p:nvSpPr>
        <p:spPr>
          <a:xfrm>
            <a:off x="5144301" y="4364915"/>
            <a:ext cx="1124026" cy="369332"/>
          </a:xfrm>
          <a:prstGeom prst="rect">
            <a:avLst/>
          </a:prstGeom>
        </p:spPr>
        <p:txBody>
          <a:bodyPr wrap="none">
            <a:spAutoFit/>
          </a:bodyPr>
          <a:lstStyle/>
          <a:p>
            <a:r>
              <a:rPr lang="en-US" dirty="0"/>
              <a:t>Nanotube</a:t>
            </a:r>
          </a:p>
        </p:txBody>
      </p:sp>
      <p:sp>
        <p:nvSpPr>
          <p:cNvPr id="15" name="Rectangle 14">
            <a:extLst>
              <a:ext uri="{FF2B5EF4-FFF2-40B4-BE49-F238E27FC236}">
                <a16:creationId xmlns:a16="http://schemas.microsoft.com/office/drawing/2014/main" id="{2EDD7089-CC2C-470E-B5C8-D263B5D47326}"/>
              </a:ext>
            </a:extLst>
          </p:cNvPr>
          <p:cNvSpPr/>
          <p:nvPr/>
        </p:nvSpPr>
        <p:spPr>
          <a:xfrm>
            <a:off x="7424248" y="4373066"/>
            <a:ext cx="1112869" cy="369332"/>
          </a:xfrm>
          <a:prstGeom prst="rect">
            <a:avLst/>
          </a:prstGeom>
        </p:spPr>
        <p:txBody>
          <a:bodyPr wrap="none">
            <a:spAutoFit/>
          </a:bodyPr>
          <a:lstStyle/>
          <a:p>
            <a:r>
              <a:rPr lang="en-US" dirty="0"/>
              <a:t>Graphene</a:t>
            </a:r>
          </a:p>
        </p:txBody>
      </p:sp>
    </p:spTree>
    <p:extLst>
      <p:ext uri="{BB962C8B-B14F-4D97-AF65-F5344CB8AC3E}">
        <p14:creationId xmlns:p14="http://schemas.microsoft.com/office/powerpoint/2010/main" val="1802501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6611" y="464312"/>
            <a:ext cx="4950460" cy="695960"/>
          </a:xfrm>
          <a:prstGeom prst="rect">
            <a:avLst/>
          </a:prstGeom>
        </p:spPr>
        <p:txBody>
          <a:bodyPr vert="horz" wrap="square" lIns="0" tIns="12700" rIns="0" bIns="0" rtlCol="0">
            <a:spAutoFit/>
          </a:bodyPr>
          <a:lstStyle/>
          <a:p>
            <a:pPr marL="12700">
              <a:lnSpc>
                <a:spcPct val="100000"/>
              </a:lnSpc>
              <a:spcBef>
                <a:spcPts val="100"/>
              </a:spcBef>
            </a:pPr>
            <a:r>
              <a:rPr spc="-5" dirty="0"/>
              <a:t>On the </a:t>
            </a:r>
            <a:r>
              <a:rPr dirty="0"/>
              <a:t>origins of</a:t>
            </a:r>
            <a:r>
              <a:rPr spc="-45" dirty="0"/>
              <a:t> </a:t>
            </a:r>
            <a:r>
              <a:rPr spc="-25" dirty="0"/>
              <a:t>data</a:t>
            </a:r>
          </a:p>
        </p:txBody>
      </p:sp>
      <p:pic>
        <p:nvPicPr>
          <p:cNvPr id="16" name="Picture 2" descr="Image result for schrodinger equation">
            <a:extLst>
              <a:ext uri="{FF2B5EF4-FFF2-40B4-BE49-F238E27FC236}">
                <a16:creationId xmlns:a16="http://schemas.microsoft.com/office/drawing/2014/main" id="{54783FDA-C09C-41EC-B9F5-6D2174103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831" y="4271776"/>
            <a:ext cx="2627932" cy="1239479"/>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4">
            <a:extLst>
              <a:ext uri="{FF2B5EF4-FFF2-40B4-BE49-F238E27FC236}">
                <a16:creationId xmlns:a16="http://schemas.microsoft.com/office/drawing/2014/main" id="{BF0C50F9-D86A-4C66-9DD3-426A9B293CD6}"/>
              </a:ext>
            </a:extLst>
          </p:cNvPr>
          <p:cNvSpPr txBox="1"/>
          <p:nvPr/>
        </p:nvSpPr>
        <p:spPr>
          <a:xfrm>
            <a:off x="798859" y="2597822"/>
            <a:ext cx="2616422" cy="523220"/>
          </a:xfrm>
          <a:prstGeom prst="rect">
            <a:avLst/>
          </a:prstGeom>
          <a:noFill/>
        </p:spPr>
        <p:txBody>
          <a:bodyPr wrap="none" rtlCol="0">
            <a:spAutoFit/>
          </a:bodyPr>
          <a:lstStyle/>
          <a:p>
            <a:r>
              <a:rPr lang="en-US" sz="2800" dirty="0"/>
              <a:t>Quantum theory</a:t>
            </a:r>
          </a:p>
        </p:txBody>
      </p:sp>
      <p:sp>
        <p:nvSpPr>
          <p:cNvPr id="18" name="文本框 5">
            <a:extLst>
              <a:ext uri="{FF2B5EF4-FFF2-40B4-BE49-F238E27FC236}">
                <a16:creationId xmlns:a16="http://schemas.microsoft.com/office/drawing/2014/main" id="{CC5B6B79-22CE-4EE8-B73D-49BB4F0F17EB}"/>
              </a:ext>
            </a:extLst>
          </p:cNvPr>
          <p:cNvSpPr txBox="1"/>
          <p:nvPr/>
        </p:nvSpPr>
        <p:spPr>
          <a:xfrm>
            <a:off x="4700571" y="2298594"/>
            <a:ext cx="3578585" cy="523220"/>
          </a:xfrm>
          <a:prstGeom prst="rect">
            <a:avLst/>
          </a:prstGeom>
          <a:noFill/>
        </p:spPr>
        <p:txBody>
          <a:bodyPr wrap="square" rtlCol="0">
            <a:spAutoFit/>
          </a:bodyPr>
          <a:lstStyle/>
          <a:p>
            <a:r>
              <a:rPr lang="en-US" sz="2800" dirty="0"/>
              <a:t>Scientific computing</a:t>
            </a:r>
          </a:p>
        </p:txBody>
      </p:sp>
      <p:pic>
        <p:nvPicPr>
          <p:cNvPr id="19" name="Picture 4" descr="Image result for PowerEdge T640">
            <a:extLst>
              <a:ext uri="{FF2B5EF4-FFF2-40B4-BE49-F238E27FC236}">
                <a16:creationId xmlns:a16="http://schemas.microsoft.com/office/drawing/2014/main" id="{32E6301A-0C81-4881-B612-A28F780A520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32965" y="3367231"/>
            <a:ext cx="2567969" cy="2516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939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6611" y="464312"/>
            <a:ext cx="4950460" cy="695960"/>
          </a:xfrm>
          <a:prstGeom prst="rect">
            <a:avLst/>
          </a:prstGeom>
        </p:spPr>
        <p:txBody>
          <a:bodyPr vert="horz" wrap="square" lIns="0" tIns="12700" rIns="0" bIns="0" rtlCol="0">
            <a:spAutoFit/>
          </a:bodyPr>
          <a:lstStyle/>
          <a:p>
            <a:pPr marL="12700">
              <a:lnSpc>
                <a:spcPct val="100000"/>
              </a:lnSpc>
              <a:spcBef>
                <a:spcPts val="100"/>
              </a:spcBef>
            </a:pPr>
            <a:r>
              <a:rPr spc="-5" dirty="0"/>
              <a:t>On the </a:t>
            </a:r>
            <a:r>
              <a:rPr dirty="0"/>
              <a:t>origins of</a:t>
            </a:r>
            <a:r>
              <a:rPr spc="-45" dirty="0"/>
              <a:t> </a:t>
            </a:r>
            <a:r>
              <a:rPr spc="-25" dirty="0"/>
              <a:t>data</a:t>
            </a:r>
          </a:p>
        </p:txBody>
      </p:sp>
      <p:pic>
        <p:nvPicPr>
          <p:cNvPr id="16" name="Picture 2" descr="Image result for schrodinger equation">
            <a:extLst>
              <a:ext uri="{FF2B5EF4-FFF2-40B4-BE49-F238E27FC236}">
                <a16:creationId xmlns:a16="http://schemas.microsoft.com/office/drawing/2014/main" id="{54783FDA-C09C-41EC-B9F5-6D2174103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831" y="4271776"/>
            <a:ext cx="2627932" cy="1239479"/>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4">
            <a:extLst>
              <a:ext uri="{FF2B5EF4-FFF2-40B4-BE49-F238E27FC236}">
                <a16:creationId xmlns:a16="http://schemas.microsoft.com/office/drawing/2014/main" id="{BF0C50F9-D86A-4C66-9DD3-426A9B293CD6}"/>
              </a:ext>
            </a:extLst>
          </p:cNvPr>
          <p:cNvSpPr txBox="1"/>
          <p:nvPr/>
        </p:nvSpPr>
        <p:spPr>
          <a:xfrm>
            <a:off x="798859" y="2597822"/>
            <a:ext cx="2616422" cy="523220"/>
          </a:xfrm>
          <a:prstGeom prst="rect">
            <a:avLst/>
          </a:prstGeom>
          <a:noFill/>
        </p:spPr>
        <p:txBody>
          <a:bodyPr wrap="none" rtlCol="0">
            <a:spAutoFit/>
          </a:bodyPr>
          <a:lstStyle/>
          <a:p>
            <a:r>
              <a:rPr lang="en-US" sz="2800" dirty="0"/>
              <a:t>Quantum theory</a:t>
            </a:r>
          </a:p>
        </p:txBody>
      </p:sp>
      <p:sp>
        <p:nvSpPr>
          <p:cNvPr id="18" name="文本框 5">
            <a:extLst>
              <a:ext uri="{FF2B5EF4-FFF2-40B4-BE49-F238E27FC236}">
                <a16:creationId xmlns:a16="http://schemas.microsoft.com/office/drawing/2014/main" id="{CC5B6B79-22CE-4EE8-B73D-49BB4F0F17EB}"/>
              </a:ext>
            </a:extLst>
          </p:cNvPr>
          <p:cNvSpPr txBox="1"/>
          <p:nvPr/>
        </p:nvSpPr>
        <p:spPr>
          <a:xfrm>
            <a:off x="4700571" y="2298594"/>
            <a:ext cx="3578585" cy="523220"/>
          </a:xfrm>
          <a:prstGeom prst="rect">
            <a:avLst/>
          </a:prstGeom>
          <a:noFill/>
        </p:spPr>
        <p:txBody>
          <a:bodyPr wrap="square" rtlCol="0">
            <a:spAutoFit/>
          </a:bodyPr>
          <a:lstStyle/>
          <a:p>
            <a:r>
              <a:rPr lang="en-US" sz="2800" dirty="0"/>
              <a:t>Scientific computing</a:t>
            </a:r>
          </a:p>
        </p:txBody>
      </p:sp>
      <p:pic>
        <p:nvPicPr>
          <p:cNvPr id="7" name="Picture 4" descr="Image result for cori nersc">
            <a:extLst>
              <a:ext uri="{FF2B5EF4-FFF2-40B4-BE49-F238E27FC236}">
                <a16:creationId xmlns:a16="http://schemas.microsoft.com/office/drawing/2014/main" id="{5EAF319D-8B65-4638-A805-1819AC2357A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76146" y="3201665"/>
            <a:ext cx="4427433" cy="295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984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6611" y="464312"/>
            <a:ext cx="4950460" cy="695960"/>
          </a:xfrm>
          <a:prstGeom prst="rect">
            <a:avLst/>
          </a:prstGeom>
        </p:spPr>
        <p:txBody>
          <a:bodyPr vert="horz" wrap="square" lIns="0" tIns="12700" rIns="0" bIns="0" rtlCol="0">
            <a:spAutoFit/>
          </a:bodyPr>
          <a:lstStyle/>
          <a:p>
            <a:pPr marL="12700">
              <a:lnSpc>
                <a:spcPct val="100000"/>
              </a:lnSpc>
              <a:spcBef>
                <a:spcPts val="100"/>
              </a:spcBef>
            </a:pPr>
            <a:r>
              <a:rPr spc="-5" dirty="0"/>
              <a:t>On the </a:t>
            </a:r>
            <a:r>
              <a:rPr dirty="0"/>
              <a:t>origins of</a:t>
            </a:r>
            <a:r>
              <a:rPr spc="-45" dirty="0"/>
              <a:t> </a:t>
            </a:r>
            <a:r>
              <a:rPr spc="-25" dirty="0"/>
              <a:t>data</a:t>
            </a:r>
          </a:p>
        </p:txBody>
      </p:sp>
      <p:sp>
        <p:nvSpPr>
          <p:cNvPr id="7" name="Content Placeholder 2">
            <a:extLst>
              <a:ext uri="{FF2B5EF4-FFF2-40B4-BE49-F238E27FC236}">
                <a16:creationId xmlns:a16="http://schemas.microsoft.com/office/drawing/2014/main" id="{1ACE2962-1044-4339-AE71-9061EF1D6A15}"/>
              </a:ext>
            </a:extLst>
          </p:cNvPr>
          <p:cNvSpPr>
            <a:spLocks noGrp="1"/>
          </p:cNvSpPr>
          <p:nvPr>
            <p:ph idx="1"/>
          </p:nvPr>
        </p:nvSpPr>
        <p:spPr>
          <a:xfrm>
            <a:off x="457200" y="1600200"/>
            <a:ext cx="8229600" cy="5057172"/>
          </a:xfrm>
        </p:spPr>
        <p:txBody>
          <a:bodyPr/>
          <a:lstStyle/>
          <a:p>
            <a:r>
              <a:rPr lang="en-US" dirty="0"/>
              <a:t>100 GB of data for each calculation (1 hour)</a:t>
            </a:r>
          </a:p>
        </p:txBody>
      </p:sp>
      <p:sp>
        <p:nvSpPr>
          <p:cNvPr id="2" name="Rectangle 1">
            <a:extLst>
              <a:ext uri="{FF2B5EF4-FFF2-40B4-BE49-F238E27FC236}">
                <a16:creationId xmlns:a16="http://schemas.microsoft.com/office/drawing/2014/main" id="{DF005819-307D-4604-8974-C0BE4E708682}"/>
              </a:ext>
            </a:extLst>
          </p:cNvPr>
          <p:cNvSpPr/>
          <p:nvPr/>
        </p:nvSpPr>
        <p:spPr>
          <a:xfrm>
            <a:off x="739027" y="2292458"/>
            <a:ext cx="3948902" cy="369332"/>
          </a:xfrm>
          <a:prstGeom prst="rect">
            <a:avLst/>
          </a:prstGeom>
        </p:spPr>
        <p:txBody>
          <a:bodyPr wrap="none">
            <a:spAutoFit/>
          </a:bodyPr>
          <a:lstStyle/>
          <a:p>
            <a:r>
              <a:rPr lang="en-US" dirty="0"/>
              <a:t>For example, charge density (real space)</a:t>
            </a:r>
          </a:p>
        </p:txBody>
      </p:sp>
      <p:pic>
        <p:nvPicPr>
          <p:cNvPr id="9" name="Picture 2">
            <a:extLst>
              <a:ext uri="{FF2B5EF4-FFF2-40B4-BE49-F238E27FC236}">
                <a16:creationId xmlns:a16="http://schemas.microsoft.com/office/drawing/2014/main" id="{4EA02A88-0A0B-4C80-AA94-97BA16DEF4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757"/>
          <a:stretch/>
        </p:blipFill>
        <p:spPr bwMode="auto">
          <a:xfrm>
            <a:off x="286364" y="2627329"/>
            <a:ext cx="3025424" cy="236217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CA09BDC2-0509-41C0-B1EF-6A949A14E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712" y="4874412"/>
            <a:ext cx="1866491" cy="16826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91559D-66D5-444D-B0C1-B96EF7B69B02}"/>
              </a:ext>
            </a:extLst>
          </p:cNvPr>
          <p:cNvSpPr/>
          <p:nvPr/>
        </p:nvSpPr>
        <p:spPr>
          <a:xfrm>
            <a:off x="1313574" y="6388334"/>
            <a:ext cx="535724" cy="369332"/>
          </a:xfrm>
          <a:prstGeom prst="rect">
            <a:avLst/>
          </a:prstGeom>
        </p:spPr>
        <p:txBody>
          <a:bodyPr wrap="none">
            <a:spAutoFit/>
          </a:bodyPr>
          <a:lstStyle/>
          <a:p>
            <a:r>
              <a:rPr lang="en-US" dirty="0"/>
              <a:t>100</a:t>
            </a:r>
          </a:p>
        </p:txBody>
      </p:sp>
      <p:sp>
        <p:nvSpPr>
          <p:cNvPr id="12" name="Rectangle 11">
            <a:extLst>
              <a:ext uri="{FF2B5EF4-FFF2-40B4-BE49-F238E27FC236}">
                <a16:creationId xmlns:a16="http://schemas.microsoft.com/office/drawing/2014/main" id="{664C51FB-FCA9-497F-932D-DE889D07802C}"/>
              </a:ext>
            </a:extLst>
          </p:cNvPr>
          <p:cNvSpPr/>
          <p:nvPr/>
        </p:nvSpPr>
        <p:spPr>
          <a:xfrm>
            <a:off x="2306423" y="6153521"/>
            <a:ext cx="873642" cy="369332"/>
          </a:xfrm>
          <a:prstGeom prst="rect">
            <a:avLst/>
          </a:prstGeom>
        </p:spPr>
        <p:txBody>
          <a:bodyPr wrap="square">
            <a:spAutoFit/>
          </a:bodyPr>
          <a:lstStyle/>
          <a:p>
            <a:r>
              <a:rPr lang="en-US" dirty="0"/>
              <a:t>1000</a:t>
            </a:r>
          </a:p>
        </p:txBody>
      </p:sp>
      <p:sp>
        <p:nvSpPr>
          <p:cNvPr id="13" name="Rectangle 12">
            <a:extLst>
              <a:ext uri="{FF2B5EF4-FFF2-40B4-BE49-F238E27FC236}">
                <a16:creationId xmlns:a16="http://schemas.microsoft.com/office/drawing/2014/main" id="{255814CA-A98C-45F8-8AB0-40741079E1BA}"/>
              </a:ext>
            </a:extLst>
          </p:cNvPr>
          <p:cNvSpPr/>
          <p:nvPr/>
        </p:nvSpPr>
        <p:spPr>
          <a:xfrm>
            <a:off x="707794" y="5712517"/>
            <a:ext cx="873642" cy="369332"/>
          </a:xfrm>
          <a:prstGeom prst="rect">
            <a:avLst/>
          </a:prstGeom>
        </p:spPr>
        <p:txBody>
          <a:bodyPr wrap="square">
            <a:spAutoFit/>
          </a:bodyPr>
          <a:lstStyle/>
          <a:p>
            <a:r>
              <a:rPr lang="en-US" dirty="0"/>
              <a:t>100</a:t>
            </a:r>
          </a:p>
        </p:txBody>
      </p:sp>
      <p:sp>
        <p:nvSpPr>
          <p:cNvPr id="14" name="Rectangle 13">
            <a:extLst>
              <a:ext uri="{FF2B5EF4-FFF2-40B4-BE49-F238E27FC236}">
                <a16:creationId xmlns:a16="http://schemas.microsoft.com/office/drawing/2014/main" id="{40003565-CB9E-4E2E-AE10-6AA68AE42345}"/>
              </a:ext>
            </a:extLst>
          </p:cNvPr>
          <p:cNvSpPr/>
          <p:nvPr/>
        </p:nvSpPr>
        <p:spPr>
          <a:xfrm>
            <a:off x="3717468" y="3360539"/>
            <a:ext cx="4834421" cy="369332"/>
          </a:xfrm>
          <a:prstGeom prst="rect">
            <a:avLst/>
          </a:prstGeom>
        </p:spPr>
        <p:txBody>
          <a:bodyPr wrap="square">
            <a:spAutoFit/>
          </a:bodyPr>
          <a:lstStyle/>
          <a:p>
            <a:r>
              <a:rPr lang="en-US" dirty="0"/>
              <a:t>For 1 state: 100*100*1000 DP number = 80 MB</a:t>
            </a:r>
          </a:p>
        </p:txBody>
      </p:sp>
      <p:sp>
        <p:nvSpPr>
          <p:cNvPr id="15" name="Rectangle 14">
            <a:extLst>
              <a:ext uri="{FF2B5EF4-FFF2-40B4-BE49-F238E27FC236}">
                <a16:creationId xmlns:a16="http://schemas.microsoft.com/office/drawing/2014/main" id="{1F35D9E7-72E5-4DDC-9CEC-C7BAF90AF40E}"/>
              </a:ext>
            </a:extLst>
          </p:cNvPr>
          <p:cNvSpPr/>
          <p:nvPr/>
        </p:nvSpPr>
        <p:spPr>
          <a:xfrm>
            <a:off x="3717468" y="3822771"/>
            <a:ext cx="4834421" cy="369332"/>
          </a:xfrm>
          <a:prstGeom prst="rect">
            <a:avLst/>
          </a:prstGeom>
        </p:spPr>
        <p:txBody>
          <a:bodyPr wrap="square">
            <a:spAutoFit/>
          </a:bodyPr>
          <a:lstStyle/>
          <a:p>
            <a:r>
              <a:rPr lang="en-US" dirty="0"/>
              <a:t>For 1000 state: 80 MB * 1000 = 80 GB</a:t>
            </a:r>
          </a:p>
        </p:txBody>
      </p:sp>
      <p:cxnSp>
        <p:nvCxnSpPr>
          <p:cNvPr id="20" name="Straight Arrow Connector 19">
            <a:extLst>
              <a:ext uri="{FF2B5EF4-FFF2-40B4-BE49-F238E27FC236}">
                <a16:creationId xmlns:a16="http://schemas.microsoft.com/office/drawing/2014/main" id="{580B25E8-6B0E-41AB-870E-77A7BB9B5595}"/>
              </a:ext>
            </a:extLst>
          </p:cNvPr>
          <p:cNvCxnSpPr/>
          <p:nvPr/>
        </p:nvCxnSpPr>
        <p:spPr>
          <a:xfrm>
            <a:off x="1313574" y="4369504"/>
            <a:ext cx="0" cy="94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47C04450-3D4A-411F-BB06-DF575049C073}"/>
              </a:ext>
            </a:extLst>
          </p:cNvPr>
          <p:cNvSpPr/>
          <p:nvPr/>
        </p:nvSpPr>
        <p:spPr>
          <a:xfrm>
            <a:off x="1334613" y="4469782"/>
            <a:ext cx="895502" cy="369332"/>
          </a:xfrm>
          <a:prstGeom prst="rect">
            <a:avLst/>
          </a:prstGeom>
        </p:spPr>
        <p:txBody>
          <a:bodyPr wrap="none">
            <a:spAutoFit/>
          </a:bodyPr>
          <a:lstStyle/>
          <a:p>
            <a:r>
              <a:rPr lang="en-US" dirty="0"/>
              <a:t>Storage</a:t>
            </a:r>
          </a:p>
        </p:txBody>
      </p:sp>
    </p:spTree>
    <p:extLst>
      <p:ext uri="{BB962C8B-B14F-4D97-AF65-F5344CB8AC3E}">
        <p14:creationId xmlns:p14="http://schemas.microsoft.com/office/powerpoint/2010/main" val="2518215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BB7D-7460-45A0-A150-6E6DACF6106C}"/>
              </a:ext>
            </a:extLst>
          </p:cNvPr>
          <p:cNvSpPr>
            <a:spLocks noGrp="1"/>
          </p:cNvSpPr>
          <p:nvPr>
            <p:ph type="title"/>
          </p:nvPr>
        </p:nvSpPr>
        <p:spPr/>
        <p:txBody>
          <a:bodyPr/>
          <a:lstStyle/>
          <a:p>
            <a:r>
              <a:rPr lang="en-US" dirty="0"/>
              <a:t>Outstanding Challenges</a:t>
            </a:r>
          </a:p>
        </p:txBody>
      </p:sp>
      <p:sp>
        <p:nvSpPr>
          <p:cNvPr id="3" name="Content Placeholder 2">
            <a:extLst>
              <a:ext uri="{FF2B5EF4-FFF2-40B4-BE49-F238E27FC236}">
                <a16:creationId xmlns:a16="http://schemas.microsoft.com/office/drawing/2014/main" id="{76BF22CA-A4EA-4C95-B60D-D90FDBF899A5}"/>
              </a:ext>
            </a:extLst>
          </p:cNvPr>
          <p:cNvSpPr>
            <a:spLocks noGrp="1"/>
          </p:cNvSpPr>
          <p:nvPr>
            <p:ph idx="1"/>
          </p:nvPr>
        </p:nvSpPr>
        <p:spPr/>
        <p:txBody>
          <a:bodyPr/>
          <a:lstStyle/>
          <a:p>
            <a:r>
              <a:rPr lang="en-US" dirty="0"/>
              <a:t>Near-term ecological forecasting</a:t>
            </a:r>
          </a:p>
          <a:p>
            <a:r>
              <a:rPr lang="en-US" dirty="0"/>
              <a:t>Real-time sensing, learning, and decision-making</a:t>
            </a:r>
          </a:p>
          <a:p>
            <a:r>
              <a:rPr lang="it-IT" dirty="0"/>
              <a:t>Massive data in multi-messenger astrophysics</a:t>
            </a:r>
          </a:p>
          <a:p>
            <a:r>
              <a:rPr lang="en-US" dirty="0"/>
              <a:t>Data analytic methods algorithms for advanced materials discovery</a:t>
            </a:r>
          </a:p>
          <a:p>
            <a:r>
              <a:rPr lang="en-US" dirty="0"/>
              <a:t>…</a:t>
            </a:r>
          </a:p>
        </p:txBody>
      </p:sp>
      <p:sp>
        <p:nvSpPr>
          <p:cNvPr id="4" name="Rectangle 3">
            <a:extLst>
              <a:ext uri="{FF2B5EF4-FFF2-40B4-BE49-F238E27FC236}">
                <a16:creationId xmlns:a16="http://schemas.microsoft.com/office/drawing/2014/main" id="{A9AB91C7-4327-4108-BEF6-0041A6FDFA6A}"/>
              </a:ext>
            </a:extLst>
          </p:cNvPr>
          <p:cNvSpPr/>
          <p:nvPr/>
        </p:nvSpPr>
        <p:spPr>
          <a:xfrm>
            <a:off x="4916078" y="5734042"/>
            <a:ext cx="4652128" cy="923330"/>
          </a:xfrm>
          <a:prstGeom prst="rect">
            <a:avLst/>
          </a:prstGeom>
        </p:spPr>
        <p:txBody>
          <a:bodyPr wrap="square">
            <a:spAutoFit/>
          </a:bodyPr>
          <a:lstStyle/>
          <a:p>
            <a:r>
              <a:rPr lang="en-US" dirty="0">
                <a:solidFill>
                  <a:srgbClr val="333333"/>
                </a:solidFill>
                <a:latin typeface="Arial" panose="020B0604020202020204" pitchFamily="34" charset="0"/>
              </a:rPr>
              <a:t>Ref: The National Science Foundation's (NSF) Harnessing the Data Revolution (HDR) Big Idea</a:t>
            </a:r>
            <a:endParaRPr lang="en-US" dirty="0"/>
          </a:p>
        </p:txBody>
      </p:sp>
    </p:spTree>
    <p:extLst>
      <p:ext uri="{BB962C8B-B14F-4D97-AF65-F5344CB8AC3E}">
        <p14:creationId xmlns:p14="http://schemas.microsoft.com/office/powerpoint/2010/main" val="560540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BB7D-7460-45A0-A150-6E6DACF6106C}"/>
              </a:ext>
            </a:extLst>
          </p:cNvPr>
          <p:cNvSpPr>
            <a:spLocks noGrp="1"/>
          </p:cNvSpPr>
          <p:nvPr>
            <p:ph type="title"/>
          </p:nvPr>
        </p:nvSpPr>
        <p:spPr/>
        <p:txBody>
          <a:bodyPr/>
          <a:lstStyle/>
          <a:p>
            <a:r>
              <a:rPr lang="en-US" dirty="0"/>
              <a:t>Outstanding Challenges</a:t>
            </a:r>
          </a:p>
        </p:txBody>
      </p:sp>
      <p:sp>
        <p:nvSpPr>
          <p:cNvPr id="3" name="Content Placeholder 2">
            <a:extLst>
              <a:ext uri="{FF2B5EF4-FFF2-40B4-BE49-F238E27FC236}">
                <a16:creationId xmlns:a16="http://schemas.microsoft.com/office/drawing/2014/main" id="{76BF22CA-A4EA-4C95-B60D-D90FDBF899A5}"/>
              </a:ext>
            </a:extLst>
          </p:cNvPr>
          <p:cNvSpPr>
            <a:spLocks noGrp="1"/>
          </p:cNvSpPr>
          <p:nvPr>
            <p:ph idx="1"/>
          </p:nvPr>
        </p:nvSpPr>
        <p:spPr/>
        <p:txBody>
          <a:bodyPr/>
          <a:lstStyle/>
          <a:p>
            <a:r>
              <a:rPr lang="en-US" dirty="0"/>
              <a:t>Near-term ecological forecasting</a:t>
            </a:r>
          </a:p>
          <a:p>
            <a:r>
              <a:rPr lang="en-US" dirty="0"/>
              <a:t>Real-time sensing, learning, and decision-making</a:t>
            </a:r>
          </a:p>
          <a:p>
            <a:r>
              <a:rPr lang="it-IT" dirty="0"/>
              <a:t>Massive data in multi-messenger astrophysics</a:t>
            </a:r>
          </a:p>
          <a:p>
            <a:r>
              <a:rPr lang="en-US" dirty="0">
                <a:solidFill>
                  <a:srgbClr val="FF0000"/>
                </a:solidFill>
              </a:rPr>
              <a:t>Data analytic methods algorithms for advanced materials discovery</a:t>
            </a:r>
          </a:p>
          <a:p>
            <a:r>
              <a:rPr lang="en-US" dirty="0"/>
              <a:t>…</a:t>
            </a:r>
          </a:p>
        </p:txBody>
      </p:sp>
      <p:sp>
        <p:nvSpPr>
          <p:cNvPr id="4" name="Rectangle 3">
            <a:extLst>
              <a:ext uri="{FF2B5EF4-FFF2-40B4-BE49-F238E27FC236}">
                <a16:creationId xmlns:a16="http://schemas.microsoft.com/office/drawing/2014/main" id="{A9AB91C7-4327-4108-BEF6-0041A6FDFA6A}"/>
              </a:ext>
            </a:extLst>
          </p:cNvPr>
          <p:cNvSpPr/>
          <p:nvPr/>
        </p:nvSpPr>
        <p:spPr>
          <a:xfrm>
            <a:off x="4916078" y="5734042"/>
            <a:ext cx="4652128" cy="923330"/>
          </a:xfrm>
          <a:prstGeom prst="rect">
            <a:avLst/>
          </a:prstGeom>
        </p:spPr>
        <p:txBody>
          <a:bodyPr wrap="square">
            <a:spAutoFit/>
          </a:bodyPr>
          <a:lstStyle/>
          <a:p>
            <a:r>
              <a:rPr lang="en-US" dirty="0">
                <a:solidFill>
                  <a:srgbClr val="333333"/>
                </a:solidFill>
                <a:latin typeface="Arial" panose="020B0604020202020204" pitchFamily="34" charset="0"/>
              </a:rPr>
              <a:t>Ref: The National Science Foundation's (NSF) Harnessing the Data Revolution (HDR) Big Idea</a:t>
            </a:r>
            <a:endParaRPr lang="en-US" dirty="0"/>
          </a:p>
        </p:txBody>
      </p:sp>
    </p:spTree>
    <p:extLst>
      <p:ext uri="{BB962C8B-B14F-4D97-AF65-F5344CB8AC3E}">
        <p14:creationId xmlns:p14="http://schemas.microsoft.com/office/powerpoint/2010/main" val="1556836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29295-BB2F-49B9-A84E-A40DB909E6E3}"/>
              </a:ext>
            </a:extLst>
          </p:cNvPr>
          <p:cNvSpPr>
            <a:spLocks noGrp="1"/>
          </p:cNvSpPr>
          <p:nvPr>
            <p:ph type="title"/>
          </p:nvPr>
        </p:nvSpPr>
        <p:spPr/>
        <p:txBody>
          <a:bodyPr/>
          <a:lstStyle/>
          <a:p>
            <a:r>
              <a:rPr lang="en-US" dirty="0"/>
              <a:t>Example: Materials Project</a:t>
            </a:r>
          </a:p>
        </p:txBody>
      </p:sp>
      <p:sp>
        <p:nvSpPr>
          <p:cNvPr id="3" name="Content Placeholder 2">
            <a:extLst>
              <a:ext uri="{FF2B5EF4-FFF2-40B4-BE49-F238E27FC236}">
                <a16:creationId xmlns:a16="http://schemas.microsoft.com/office/drawing/2014/main" id="{3780EF2B-4D06-4FAA-B1F6-A608C0AA964A}"/>
              </a:ext>
            </a:extLst>
          </p:cNvPr>
          <p:cNvSpPr>
            <a:spLocks noGrp="1"/>
          </p:cNvSpPr>
          <p:nvPr>
            <p:ph idx="1"/>
          </p:nvPr>
        </p:nvSpPr>
        <p:spPr/>
        <p:txBody>
          <a:bodyPr/>
          <a:lstStyle/>
          <a:p>
            <a:r>
              <a:rPr lang="en-US" sz="2800" dirty="0"/>
              <a:t>Harnessing the power of supercomputing and state of the art electronic structure methods, the Materials Project provides open web-based access to computed information on known and predicted materials as well as powerful analysis tools to inspire and design novel materials.</a:t>
            </a:r>
          </a:p>
          <a:p>
            <a:pPr marL="0" indent="0">
              <a:buNone/>
            </a:pPr>
            <a:br>
              <a:rPr lang="en-US" dirty="0"/>
            </a:br>
            <a:endParaRPr lang="en-US" dirty="0"/>
          </a:p>
        </p:txBody>
      </p:sp>
      <p:pic>
        <p:nvPicPr>
          <p:cNvPr id="4" name="Picture 3">
            <a:extLst>
              <a:ext uri="{FF2B5EF4-FFF2-40B4-BE49-F238E27FC236}">
                <a16:creationId xmlns:a16="http://schemas.microsoft.com/office/drawing/2014/main" id="{E1B6EB19-CB15-4705-ADD2-DA3BCBA1A605}"/>
              </a:ext>
            </a:extLst>
          </p:cNvPr>
          <p:cNvPicPr>
            <a:picLocks noChangeAspect="1"/>
          </p:cNvPicPr>
          <p:nvPr/>
        </p:nvPicPr>
        <p:blipFill rotWithShape="1">
          <a:blip r:embed="rId2"/>
          <a:srcRect l="14196" t="24056" r="19206" b="28292"/>
          <a:stretch/>
        </p:blipFill>
        <p:spPr>
          <a:xfrm>
            <a:off x="1338606" y="4298623"/>
            <a:ext cx="6089715" cy="2450970"/>
          </a:xfrm>
          <a:prstGeom prst="rect">
            <a:avLst/>
          </a:prstGeom>
        </p:spPr>
      </p:pic>
      <p:sp>
        <p:nvSpPr>
          <p:cNvPr id="5" name="Rectangle 4">
            <a:extLst>
              <a:ext uri="{FF2B5EF4-FFF2-40B4-BE49-F238E27FC236}">
                <a16:creationId xmlns:a16="http://schemas.microsoft.com/office/drawing/2014/main" id="{1B0D801A-99FA-4338-82E1-CDE3F9DBE5D6}"/>
              </a:ext>
            </a:extLst>
          </p:cNvPr>
          <p:cNvSpPr/>
          <p:nvPr/>
        </p:nvSpPr>
        <p:spPr>
          <a:xfrm>
            <a:off x="5975936" y="3929291"/>
            <a:ext cx="2904770" cy="369332"/>
          </a:xfrm>
          <a:prstGeom prst="rect">
            <a:avLst/>
          </a:prstGeom>
        </p:spPr>
        <p:txBody>
          <a:bodyPr wrap="none">
            <a:spAutoFit/>
          </a:bodyPr>
          <a:lstStyle/>
          <a:p>
            <a:r>
              <a:rPr lang="en-US" dirty="0">
                <a:hlinkClick r:id="rId3"/>
              </a:rPr>
              <a:t>https://materialsproject.org/</a:t>
            </a:r>
            <a:endParaRPr lang="en-US" dirty="0"/>
          </a:p>
        </p:txBody>
      </p:sp>
    </p:spTree>
    <p:extLst>
      <p:ext uri="{BB962C8B-B14F-4D97-AF65-F5344CB8AC3E}">
        <p14:creationId xmlns:p14="http://schemas.microsoft.com/office/powerpoint/2010/main" val="813224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29295-BB2F-49B9-A84E-A40DB909E6E3}"/>
              </a:ext>
            </a:extLst>
          </p:cNvPr>
          <p:cNvSpPr>
            <a:spLocks noGrp="1"/>
          </p:cNvSpPr>
          <p:nvPr>
            <p:ph type="title"/>
          </p:nvPr>
        </p:nvSpPr>
        <p:spPr/>
        <p:txBody>
          <a:bodyPr/>
          <a:lstStyle/>
          <a:p>
            <a:r>
              <a:rPr lang="en-US" dirty="0"/>
              <a:t>Example: </a:t>
            </a:r>
            <a:r>
              <a:rPr lang="en-US" dirty="0" err="1"/>
              <a:t>NoMaD</a:t>
            </a:r>
            <a:r>
              <a:rPr lang="en-US" dirty="0"/>
              <a:t> Project</a:t>
            </a:r>
          </a:p>
        </p:txBody>
      </p:sp>
      <p:pic>
        <p:nvPicPr>
          <p:cNvPr id="3" name="Online Media 2" title="NoMaD - The Novel Materials Discovery Repository V3.0">
            <a:hlinkClick r:id="" action="ppaction://media"/>
            <a:extLst>
              <a:ext uri="{FF2B5EF4-FFF2-40B4-BE49-F238E27FC236}">
                <a16:creationId xmlns:a16="http://schemas.microsoft.com/office/drawing/2014/main" id="{9571329E-A0D9-43D5-B760-961AACC8493B}"/>
              </a:ext>
            </a:extLst>
          </p:cNvPr>
          <p:cNvPicPr>
            <a:picLocks noRot="1" noChangeAspect="1"/>
          </p:cNvPicPr>
          <p:nvPr>
            <a:videoFile r:link="rId1"/>
          </p:nvPr>
        </p:nvPicPr>
        <p:blipFill>
          <a:blip r:embed="rId3"/>
          <a:stretch>
            <a:fillRect/>
          </a:stretch>
        </p:blipFill>
        <p:spPr>
          <a:xfrm>
            <a:off x="219856" y="1804441"/>
            <a:ext cx="8796728" cy="4948160"/>
          </a:xfrm>
          <a:prstGeom prst="rect">
            <a:avLst/>
          </a:prstGeom>
        </p:spPr>
      </p:pic>
    </p:spTree>
    <p:extLst>
      <p:ext uri="{BB962C8B-B14F-4D97-AF65-F5344CB8AC3E}">
        <p14:creationId xmlns:p14="http://schemas.microsoft.com/office/powerpoint/2010/main" val="267228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535940" y="1557020"/>
            <a:ext cx="7236459" cy="4426853"/>
          </a:xfrm>
          <a:prstGeom prst="rect">
            <a:avLst/>
          </a:prstGeom>
        </p:spPr>
        <p:txBody>
          <a:bodyPr vert="horz" wrap="square" lIns="0" tIns="66040" rIns="0" bIns="0" rtlCol="0">
            <a:spAutoFit/>
          </a:bodyPr>
          <a:lstStyle/>
          <a:p>
            <a:pPr marL="755650" lvl="1" indent="-285750">
              <a:lnSpc>
                <a:spcPct val="100000"/>
              </a:lnSpc>
              <a:spcBef>
                <a:spcPts val="305"/>
              </a:spcBef>
              <a:buFont typeface="Arial"/>
              <a:buChar char="–"/>
              <a:tabLst>
                <a:tab pos="755650" algn="l"/>
              </a:tabLst>
            </a:pPr>
            <a:r>
              <a:rPr sz="2800" spc="-5" dirty="0">
                <a:latin typeface="Calibri"/>
                <a:cs typeface="Calibri"/>
              </a:rPr>
              <a:t>Deep domain</a:t>
            </a:r>
            <a:r>
              <a:rPr sz="2800" spc="15" dirty="0">
                <a:latin typeface="Calibri"/>
                <a:cs typeface="Calibri"/>
              </a:rPr>
              <a:t> </a:t>
            </a:r>
            <a:r>
              <a:rPr sz="2800" spc="-10" dirty="0">
                <a:latin typeface="Calibri"/>
                <a:cs typeface="Calibri"/>
              </a:rPr>
              <a:t>knowledge</a:t>
            </a:r>
            <a:endParaRPr sz="2800" dirty="0">
              <a:latin typeface="Calibri"/>
              <a:cs typeface="Calibri"/>
            </a:endParaRPr>
          </a:p>
          <a:p>
            <a:pPr marL="755650" lvl="1" indent="-285750">
              <a:lnSpc>
                <a:spcPct val="100000"/>
              </a:lnSpc>
              <a:spcBef>
                <a:spcPts val="340"/>
              </a:spcBef>
              <a:buFont typeface="Arial"/>
              <a:buChar char="–"/>
              <a:tabLst>
                <a:tab pos="755650" algn="l"/>
              </a:tabLst>
            </a:pPr>
            <a:r>
              <a:rPr sz="2800" spc="-20" dirty="0">
                <a:latin typeface="Calibri"/>
                <a:cs typeface="Calibri"/>
              </a:rPr>
              <a:t>Data</a:t>
            </a:r>
            <a:r>
              <a:rPr sz="2800" spc="-5" dirty="0">
                <a:latin typeface="Calibri"/>
                <a:cs typeface="Calibri"/>
              </a:rPr>
              <a:t> Science</a:t>
            </a:r>
            <a:endParaRPr sz="2800" dirty="0">
              <a:latin typeface="Calibri"/>
              <a:cs typeface="Calibri"/>
            </a:endParaRPr>
          </a:p>
          <a:p>
            <a:pPr marL="1155700" lvl="2" indent="-228600">
              <a:lnSpc>
                <a:spcPct val="100000"/>
              </a:lnSpc>
              <a:spcBef>
                <a:spcPts val="305"/>
              </a:spcBef>
              <a:buFont typeface="Arial"/>
              <a:buChar char="•"/>
              <a:tabLst>
                <a:tab pos="1155700" algn="l"/>
              </a:tabLst>
            </a:pPr>
            <a:r>
              <a:rPr sz="2400" spc="-20" dirty="0">
                <a:solidFill>
                  <a:srgbClr val="FF0000"/>
                </a:solidFill>
                <a:latin typeface="Calibri"/>
                <a:cs typeface="Calibri"/>
              </a:rPr>
              <a:t>Data</a:t>
            </a:r>
            <a:r>
              <a:rPr sz="2400" spc="-10" dirty="0">
                <a:solidFill>
                  <a:srgbClr val="FF0000"/>
                </a:solidFill>
                <a:latin typeface="Calibri"/>
                <a:cs typeface="Calibri"/>
              </a:rPr>
              <a:t> management</a:t>
            </a:r>
            <a:endParaRPr sz="2400" dirty="0">
              <a:solidFill>
                <a:srgbClr val="FF0000"/>
              </a:solidFill>
              <a:latin typeface="Calibri"/>
              <a:cs typeface="Calibri"/>
            </a:endParaRPr>
          </a:p>
          <a:p>
            <a:pPr marL="1612900" lvl="3" indent="-228600">
              <a:lnSpc>
                <a:spcPct val="100000"/>
              </a:lnSpc>
              <a:spcBef>
                <a:spcPts val="290"/>
              </a:spcBef>
              <a:buFont typeface="Arial"/>
              <a:buChar char="–"/>
              <a:tabLst>
                <a:tab pos="1612900" algn="l"/>
              </a:tabLst>
            </a:pPr>
            <a:r>
              <a:rPr sz="2000" spc="-5" dirty="0">
                <a:latin typeface="Calibri"/>
                <a:cs typeface="Calibri"/>
              </a:rPr>
              <a:t>Databases, scalable </a:t>
            </a:r>
            <a:r>
              <a:rPr sz="2000" spc="-10" dirty="0">
                <a:latin typeface="Calibri"/>
                <a:cs typeface="Calibri"/>
              </a:rPr>
              <a:t>data </a:t>
            </a:r>
            <a:r>
              <a:rPr sz="2000" spc="-5" dirty="0">
                <a:latin typeface="Calibri"/>
                <a:cs typeface="Calibri"/>
              </a:rPr>
              <a:t>handling, </a:t>
            </a:r>
            <a:r>
              <a:rPr sz="2000" spc="-10" dirty="0">
                <a:latin typeface="Calibri"/>
                <a:cs typeface="Calibri"/>
              </a:rPr>
              <a:t>data</a:t>
            </a:r>
            <a:r>
              <a:rPr sz="2000" spc="5" dirty="0">
                <a:latin typeface="Calibri"/>
                <a:cs typeface="Calibri"/>
              </a:rPr>
              <a:t> </a:t>
            </a:r>
            <a:r>
              <a:rPr sz="2000" spc="-10" dirty="0">
                <a:latin typeface="Calibri"/>
                <a:cs typeface="Calibri"/>
              </a:rPr>
              <a:t>curation</a:t>
            </a:r>
            <a:endParaRPr sz="2000" dirty="0">
              <a:latin typeface="Calibri"/>
              <a:cs typeface="Calibri"/>
            </a:endParaRPr>
          </a:p>
          <a:p>
            <a:pPr marL="1155700" lvl="2" indent="-228600">
              <a:lnSpc>
                <a:spcPct val="100000"/>
              </a:lnSpc>
              <a:spcBef>
                <a:spcPts val="229"/>
              </a:spcBef>
              <a:buFont typeface="Arial"/>
              <a:buChar char="•"/>
              <a:tabLst>
                <a:tab pos="1155700" algn="l"/>
              </a:tabLst>
            </a:pPr>
            <a:r>
              <a:rPr sz="2400" spc="-5" dirty="0">
                <a:latin typeface="Calibri"/>
                <a:cs typeface="Calibri"/>
              </a:rPr>
              <a:t>Machine learning</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10" dirty="0">
                <a:latin typeface="Calibri"/>
                <a:cs typeface="Calibri"/>
              </a:rPr>
              <a:t>Regression </a:t>
            </a:r>
            <a:r>
              <a:rPr sz="2000" dirty="0">
                <a:latin typeface="Calibri"/>
                <a:cs typeface="Calibri"/>
              </a:rPr>
              <a:t>&amp;</a:t>
            </a:r>
            <a:r>
              <a:rPr sz="2000" spc="-5" dirty="0">
                <a:latin typeface="Calibri"/>
                <a:cs typeface="Calibri"/>
              </a:rPr>
              <a:t> classification</a:t>
            </a:r>
            <a:endParaRPr sz="2000" dirty="0">
              <a:latin typeface="Calibri"/>
              <a:cs typeface="Calibri"/>
            </a:endParaRPr>
          </a:p>
          <a:p>
            <a:pPr marL="1612900" lvl="3" indent="-228600">
              <a:lnSpc>
                <a:spcPct val="100000"/>
              </a:lnSpc>
              <a:spcBef>
                <a:spcPts val="229"/>
              </a:spcBef>
              <a:buFont typeface="Arial"/>
              <a:buChar char="–"/>
              <a:tabLst>
                <a:tab pos="1612900" algn="l"/>
              </a:tabLst>
            </a:pPr>
            <a:r>
              <a:rPr sz="2000" dirty="0">
                <a:latin typeface="Calibri"/>
                <a:cs typeface="Calibri"/>
              </a:rPr>
              <a:t>Supervised &amp;</a:t>
            </a:r>
            <a:r>
              <a:rPr sz="2000" spc="-15" dirty="0">
                <a:latin typeface="Calibri"/>
                <a:cs typeface="Calibri"/>
              </a:rPr>
              <a:t> </a:t>
            </a:r>
            <a:r>
              <a:rPr sz="2000" spc="-5" dirty="0">
                <a:latin typeface="Calibri"/>
                <a:cs typeface="Calibri"/>
              </a:rPr>
              <a:t>unsupervised</a:t>
            </a:r>
            <a:endParaRPr sz="2000" dirty="0">
              <a:latin typeface="Calibri"/>
              <a:cs typeface="Calibri"/>
            </a:endParaRPr>
          </a:p>
          <a:p>
            <a:pPr marL="1155700" lvl="2" indent="-228600">
              <a:lnSpc>
                <a:spcPct val="100000"/>
              </a:lnSpc>
              <a:spcBef>
                <a:spcPts val="270"/>
              </a:spcBef>
              <a:buFont typeface="Arial"/>
              <a:buChar char="•"/>
              <a:tabLst>
                <a:tab pos="1155700" algn="l"/>
              </a:tabLst>
            </a:pPr>
            <a:r>
              <a:rPr sz="2400" spc="-15" dirty="0">
                <a:latin typeface="Calibri"/>
                <a:cs typeface="Calibri"/>
              </a:rPr>
              <a:t>Statistics</a:t>
            </a:r>
            <a:endParaRPr sz="2400" dirty="0">
              <a:latin typeface="Calibri"/>
              <a:cs typeface="Calibri"/>
            </a:endParaRPr>
          </a:p>
          <a:p>
            <a:pPr marL="1155700" lvl="2" indent="-228600">
              <a:lnSpc>
                <a:spcPct val="100000"/>
              </a:lnSpc>
              <a:spcBef>
                <a:spcPts val="285"/>
              </a:spcBef>
              <a:buFont typeface="Arial"/>
              <a:buChar char="•"/>
              <a:tabLst>
                <a:tab pos="1155700" algn="l"/>
              </a:tabLst>
            </a:pPr>
            <a:r>
              <a:rPr sz="2400" spc="-10" dirty="0">
                <a:latin typeface="Calibri"/>
                <a:cs typeface="Calibri"/>
              </a:rPr>
              <a:t>Visualization</a:t>
            </a:r>
            <a:endParaRPr lang="en-US" sz="2400" spc="-10" dirty="0">
              <a:latin typeface="Calibri"/>
              <a:cs typeface="Calibri"/>
            </a:endParaRPr>
          </a:p>
          <a:p>
            <a:pPr marL="1155700" lvl="2" indent="-228600">
              <a:spcBef>
                <a:spcPts val="285"/>
              </a:spcBef>
              <a:buFont typeface="Arial"/>
              <a:buChar char="•"/>
              <a:tabLst>
                <a:tab pos="1155700" algn="l"/>
              </a:tabLst>
            </a:pPr>
            <a:r>
              <a:rPr lang="en-US" sz="2400" spc="-10" dirty="0">
                <a:cs typeface="Calibri"/>
              </a:rPr>
              <a:t>Software</a:t>
            </a:r>
            <a:r>
              <a:rPr lang="en-US" sz="2400" spc="-30" dirty="0">
                <a:cs typeface="Calibri"/>
              </a:rPr>
              <a:t> </a:t>
            </a:r>
            <a:r>
              <a:rPr lang="en-US" sz="2400" spc="-5" dirty="0">
                <a:cs typeface="Calibri"/>
              </a:rPr>
              <a:t>engineering</a:t>
            </a:r>
            <a:endParaRPr lang="en-US" sz="2400" dirty="0">
              <a:cs typeface="Calibri"/>
            </a:endParaRPr>
          </a:p>
          <a:p>
            <a:pPr marL="1155700" lvl="2" indent="-228600">
              <a:lnSpc>
                <a:spcPct val="100000"/>
              </a:lnSpc>
              <a:spcBef>
                <a:spcPts val="285"/>
              </a:spcBef>
              <a:buFont typeface="Arial"/>
              <a:buChar char="•"/>
              <a:tabLst>
                <a:tab pos="1155700" algn="l"/>
              </a:tabLst>
            </a:pPr>
            <a:endParaRPr sz="2400" dirty="0">
              <a:latin typeface="Calibri"/>
              <a:cs typeface="Calibri"/>
            </a:endParaRPr>
          </a:p>
        </p:txBody>
      </p:sp>
      <p:sp>
        <p:nvSpPr>
          <p:cNvPr id="6" name="object 6"/>
          <p:cNvSpPr/>
          <p:nvPr/>
        </p:nvSpPr>
        <p:spPr>
          <a:xfrm>
            <a:off x="5361180" y="4128785"/>
            <a:ext cx="3546541" cy="2361477"/>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460910" y="464312"/>
            <a:ext cx="4224020" cy="695960"/>
          </a:xfrm>
          <a:prstGeom prst="rect">
            <a:avLst/>
          </a:prstGeom>
        </p:spPr>
        <p:txBody>
          <a:bodyPr vert="horz" wrap="square" lIns="0" tIns="12700" rIns="0" bIns="0" rtlCol="0">
            <a:spAutoFit/>
          </a:bodyPr>
          <a:lstStyle/>
          <a:p>
            <a:pPr marL="12700">
              <a:lnSpc>
                <a:spcPct val="100000"/>
              </a:lnSpc>
              <a:spcBef>
                <a:spcPts val="100"/>
              </a:spcBef>
            </a:pPr>
            <a:r>
              <a:rPr spc="-25" dirty="0"/>
              <a:t>Data</a:t>
            </a:r>
            <a:r>
              <a:rPr spc="-55" dirty="0"/>
              <a:t> </a:t>
            </a:r>
            <a:r>
              <a:rPr spc="-10" dirty="0"/>
              <a:t>management</a:t>
            </a:r>
          </a:p>
        </p:txBody>
      </p:sp>
      <p:sp>
        <p:nvSpPr>
          <p:cNvPr id="5" name="object 5"/>
          <p:cNvSpPr txBox="1"/>
          <p:nvPr/>
        </p:nvSpPr>
        <p:spPr>
          <a:xfrm>
            <a:off x="78739" y="1507188"/>
            <a:ext cx="7964170" cy="5292474"/>
          </a:xfrm>
          <a:prstGeom prst="rect">
            <a:avLst/>
          </a:prstGeom>
        </p:spPr>
        <p:txBody>
          <a:bodyPr vert="horz" wrap="square" lIns="0" tIns="113030" rIns="0" bIns="0" rtlCol="0">
            <a:spAutoFit/>
          </a:bodyPr>
          <a:lstStyle/>
          <a:p>
            <a:pPr marL="812800" indent="-342900">
              <a:lnSpc>
                <a:spcPct val="100000"/>
              </a:lnSpc>
              <a:spcBef>
                <a:spcPts val="890"/>
              </a:spcBef>
              <a:buFont typeface="Arial"/>
              <a:buChar char="•"/>
              <a:tabLst>
                <a:tab pos="812165" algn="l"/>
                <a:tab pos="812800" algn="l"/>
              </a:tabLst>
            </a:pPr>
            <a:r>
              <a:rPr sz="3200" spc="-20" dirty="0">
                <a:latin typeface="Calibri"/>
                <a:cs typeface="Calibri"/>
              </a:rPr>
              <a:t>Data</a:t>
            </a:r>
            <a:r>
              <a:rPr sz="3200" spc="-5" dirty="0">
                <a:latin typeface="Calibri"/>
                <a:cs typeface="Calibri"/>
              </a:rPr>
              <a:t> </a:t>
            </a:r>
            <a:r>
              <a:rPr sz="3200" spc="-10" dirty="0">
                <a:latin typeface="Calibri"/>
                <a:cs typeface="Calibri"/>
              </a:rPr>
              <a:t>management</a:t>
            </a:r>
            <a:endParaRPr sz="3200" dirty="0">
              <a:latin typeface="Calibri"/>
              <a:cs typeface="Calibri"/>
            </a:endParaRPr>
          </a:p>
          <a:p>
            <a:pPr marL="1212850" lvl="1" indent="-285750">
              <a:lnSpc>
                <a:spcPct val="100000"/>
              </a:lnSpc>
              <a:spcBef>
                <a:spcPts val="695"/>
              </a:spcBef>
              <a:buFont typeface="Arial"/>
              <a:buChar char="–"/>
              <a:tabLst>
                <a:tab pos="1212850" algn="l"/>
              </a:tabLst>
            </a:pPr>
            <a:r>
              <a:rPr sz="2800" spc="-50" dirty="0">
                <a:latin typeface="Calibri"/>
                <a:cs typeface="Calibri"/>
              </a:rPr>
              <a:t>You’ve </a:t>
            </a:r>
            <a:r>
              <a:rPr sz="2800" spc="-10" dirty="0">
                <a:latin typeface="Calibri"/>
                <a:cs typeface="Calibri"/>
              </a:rPr>
              <a:t>got </a:t>
            </a:r>
            <a:r>
              <a:rPr sz="2800" spc="-5" dirty="0">
                <a:latin typeface="Calibri"/>
                <a:cs typeface="Calibri"/>
              </a:rPr>
              <a:t>lots of </a:t>
            </a:r>
            <a:r>
              <a:rPr sz="2800" spc="-15" dirty="0">
                <a:latin typeface="Calibri"/>
                <a:cs typeface="Calibri"/>
              </a:rPr>
              <a:t>data, </a:t>
            </a:r>
            <a:r>
              <a:rPr sz="2800" spc="-5" dirty="0">
                <a:latin typeface="Calibri"/>
                <a:cs typeface="Calibri"/>
              </a:rPr>
              <a:t>how </a:t>
            </a:r>
            <a:r>
              <a:rPr sz="2800" dirty="0">
                <a:latin typeface="Calibri"/>
                <a:cs typeface="Calibri"/>
              </a:rPr>
              <a:t>do </a:t>
            </a:r>
            <a:r>
              <a:rPr sz="2800" spc="-15" dirty="0">
                <a:latin typeface="Calibri"/>
                <a:cs typeface="Calibri"/>
              </a:rPr>
              <a:t>you </a:t>
            </a:r>
            <a:r>
              <a:rPr sz="2800" spc="-10" dirty="0">
                <a:latin typeface="Calibri"/>
                <a:cs typeface="Calibri"/>
              </a:rPr>
              <a:t>manage</a:t>
            </a:r>
            <a:r>
              <a:rPr sz="2800" spc="50" dirty="0">
                <a:latin typeface="Calibri"/>
                <a:cs typeface="Calibri"/>
              </a:rPr>
              <a:t> </a:t>
            </a:r>
            <a:r>
              <a:rPr sz="2800" spc="-5" dirty="0">
                <a:latin typeface="Calibri"/>
                <a:cs typeface="Calibri"/>
              </a:rPr>
              <a:t>it?</a:t>
            </a:r>
            <a:endParaRPr sz="2800" dirty="0">
              <a:latin typeface="Calibri"/>
              <a:cs typeface="Calibri"/>
            </a:endParaRPr>
          </a:p>
          <a:p>
            <a:pPr marL="1612900" lvl="2" indent="-228600">
              <a:lnSpc>
                <a:spcPct val="100000"/>
              </a:lnSpc>
              <a:spcBef>
                <a:spcPts val="605"/>
              </a:spcBef>
              <a:buFont typeface="Arial"/>
              <a:buChar char="•"/>
              <a:tabLst>
                <a:tab pos="1612900" algn="l"/>
              </a:tabLst>
            </a:pPr>
            <a:r>
              <a:rPr sz="2400" spc="-5" dirty="0">
                <a:latin typeface="Calibri"/>
                <a:cs typeface="Calibri"/>
              </a:rPr>
              <a:t>Not about lab </a:t>
            </a:r>
            <a:r>
              <a:rPr sz="2400" spc="-10" dirty="0">
                <a:latin typeface="Calibri"/>
                <a:cs typeface="Calibri"/>
              </a:rPr>
              <a:t>notebooks</a:t>
            </a:r>
            <a:r>
              <a:rPr sz="2400" spc="-35" dirty="0">
                <a:latin typeface="Calibri"/>
                <a:cs typeface="Calibri"/>
              </a:rPr>
              <a:t> </a:t>
            </a:r>
            <a:r>
              <a:rPr sz="2400" spc="-15" dirty="0">
                <a:latin typeface="Calibri"/>
                <a:cs typeface="Calibri"/>
              </a:rPr>
              <a:t>anymore!</a:t>
            </a:r>
            <a:endParaRPr sz="2400" dirty="0">
              <a:latin typeface="Calibri"/>
              <a:cs typeface="Calibri"/>
            </a:endParaRPr>
          </a:p>
          <a:p>
            <a:pPr marL="1212850" lvl="1" indent="-285750">
              <a:lnSpc>
                <a:spcPct val="100000"/>
              </a:lnSpc>
              <a:spcBef>
                <a:spcPts val="655"/>
              </a:spcBef>
              <a:buFont typeface="Arial"/>
              <a:buChar char="–"/>
              <a:tabLst>
                <a:tab pos="1212850" algn="l"/>
              </a:tabLst>
            </a:pPr>
            <a:r>
              <a:rPr sz="2800" spc="-10" dirty="0">
                <a:latin typeface="Calibri"/>
                <a:cs typeface="Calibri"/>
              </a:rPr>
              <a:t>Databases</a:t>
            </a:r>
            <a:endParaRPr sz="2800" dirty="0">
              <a:latin typeface="Calibri"/>
              <a:cs typeface="Calibri"/>
            </a:endParaRPr>
          </a:p>
          <a:p>
            <a:pPr marL="1612900" lvl="2" indent="-228600">
              <a:lnSpc>
                <a:spcPct val="100000"/>
              </a:lnSpc>
              <a:spcBef>
                <a:spcPts val="575"/>
              </a:spcBef>
              <a:buFont typeface="Arial"/>
              <a:buChar char="•"/>
              <a:tabLst>
                <a:tab pos="1612900" algn="l"/>
              </a:tabLst>
            </a:pPr>
            <a:r>
              <a:rPr sz="2400" spc="-10" dirty="0">
                <a:latin typeface="Calibri"/>
                <a:cs typeface="Calibri"/>
              </a:rPr>
              <a:t>Structure </a:t>
            </a:r>
            <a:r>
              <a:rPr sz="2400" dirty="0">
                <a:latin typeface="Calibri"/>
                <a:cs typeface="Calibri"/>
              </a:rPr>
              <a:t>and </a:t>
            </a:r>
            <a:r>
              <a:rPr sz="2400" spc="-20" dirty="0">
                <a:latin typeface="Calibri"/>
                <a:cs typeface="Calibri"/>
              </a:rPr>
              <a:t>store </a:t>
            </a:r>
            <a:r>
              <a:rPr sz="2400" spc="-15" dirty="0">
                <a:latin typeface="Calibri"/>
                <a:cs typeface="Calibri"/>
              </a:rPr>
              <a:t>large, </a:t>
            </a:r>
            <a:r>
              <a:rPr sz="2400" spc="-10" dirty="0">
                <a:latin typeface="Calibri"/>
                <a:cs typeface="Calibri"/>
              </a:rPr>
              <a:t>heterogeneous</a:t>
            </a:r>
            <a:r>
              <a:rPr sz="2400" spc="15" dirty="0">
                <a:latin typeface="Calibri"/>
                <a:cs typeface="Calibri"/>
              </a:rPr>
              <a:t> </a:t>
            </a:r>
            <a:r>
              <a:rPr sz="2400" spc="-15" dirty="0">
                <a:latin typeface="Calibri"/>
                <a:cs typeface="Calibri"/>
              </a:rPr>
              <a:t>data</a:t>
            </a:r>
            <a:endParaRPr sz="2400" dirty="0">
              <a:latin typeface="Calibri"/>
              <a:cs typeface="Calibri"/>
            </a:endParaRPr>
          </a:p>
          <a:p>
            <a:pPr marL="1612900" lvl="2" indent="-228600">
              <a:lnSpc>
                <a:spcPct val="100000"/>
              </a:lnSpc>
              <a:spcBef>
                <a:spcPts val="585"/>
              </a:spcBef>
              <a:buFont typeface="Arial"/>
              <a:buChar char="•"/>
              <a:tabLst>
                <a:tab pos="1612900" algn="l"/>
              </a:tabLst>
            </a:pPr>
            <a:r>
              <a:rPr sz="2400" spc="-5" dirty="0">
                <a:latin typeface="Calibri"/>
                <a:cs typeface="Calibri"/>
              </a:rPr>
              <a:t>Slice, subset, </a:t>
            </a:r>
            <a:r>
              <a:rPr sz="2400" dirty="0">
                <a:latin typeface="Calibri"/>
                <a:cs typeface="Calibri"/>
              </a:rPr>
              <a:t>and </a:t>
            </a:r>
            <a:r>
              <a:rPr sz="2400" spc="-10" dirty="0">
                <a:latin typeface="Calibri"/>
                <a:cs typeface="Calibri"/>
              </a:rPr>
              <a:t>retrieve </a:t>
            </a:r>
            <a:r>
              <a:rPr sz="2400" spc="-5" dirty="0">
                <a:latin typeface="Calibri"/>
                <a:cs typeface="Calibri"/>
              </a:rPr>
              <a:t>it</a:t>
            </a:r>
            <a:r>
              <a:rPr sz="2400" spc="-15" dirty="0">
                <a:latin typeface="Calibri"/>
                <a:cs typeface="Calibri"/>
              </a:rPr>
              <a:t> </a:t>
            </a:r>
            <a:r>
              <a:rPr sz="2400" spc="-10" dirty="0">
                <a:latin typeface="Calibri"/>
                <a:cs typeface="Calibri"/>
              </a:rPr>
              <a:t>efficiently</a:t>
            </a:r>
            <a:endParaRPr sz="2400" dirty="0">
              <a:latin typeface="Calibri"/>
              <a:cs typeface="Calibri"/>
            </a:endParaRPr>
          </a:p>
          <a:p>
            <a:pPr marL="1612900" lvl="2" indent="-228600">
              <a:lnSpc>
                <a:spcPct val="100000"/>
              </a:lnSpc>
              <a:spcBef>
                <a:spcPts val="585"/>
              </a:spcBef>
              <a:buFont typeface="Arial"/>
              <a:buChar char="•"/>
              <a:tabLst>
                <a:tab pos="1612900" algn="l"/>
              </a:tabLst>
            </a:pPr>
            <a:r>
              <a:rPr sz="2400" spc="-40" dirty="0">
                <a:latin typeface="Calibri"/>
                <a:cs typeface="Calibri"/>
              </a:rPr>
              <a:t>Track </a:t>
            </a:r>
            <a:r>
              <a:rPr sz="2400" spc="-10" dirty="0">
                <a:latin typeface="Calibri"/>
                <a:cs typeface="Calibri"/>
              </a:rPr>
              <a:t>provenance </a:t>
            </a:r>
            <a:r>
              <a:rPr sz="2400" dirty="0">
                <a:latin typeface="Calibri"/>
                <a:cs typeface="Calibri"/>
              </a:rPr>
              <a:t>and </a:t>
            </a:r>
            <a:r>
              <a:rPr sz="2400" spc="-15" dirty="0">
                <a:latin typeface="Calibri"/>
                <a:cs typeface="Calibri"/>
              </a:rPr>
              <a:t>metadata </a:t>
            </a:r>
            <a:r>
              <a:rPr sz="2400" spc="-5" dirty="0">
                <a:latin typeface="Calibri"/>
                <a:cs typeface="Calibri"/>
              </a:rPr>
              <a:t>of </a:t>
            </a:r>
            <a:r>
              <a:rPr sz="2400" spc="-10" dirty="0">
                <a:latin typeface="Calibri"/>
                <a:cs typeface="Calibri"/>
              </a:rPr>
              <a:t>your</a:t>
            </a:r>
            <a:r>
              <a:rPr sz="2400" spc="25" dirty="0">
                <a:latin typeface="Calibri"/>
                <a:cs typeface="Calibri"/>
              </a:rPr>
              <a:t> </a:t>
            </a:r>
            <a:r>
              <a:rPr sz="2400" spc="-15" dirty="0">
                <a:latin typeface="Calibri"/>
                <a:cs typeface="Calibri"/>
              </a:rPr>
              <a:t>data</a:t>
            </a:r>
            <a:endParaRPr sz="2400" dirty="0">
              <a:latin typeface="Calibri"/>
              <a:cs typeface="Calibri"/>
            </a:endParaRPr>
          </a:p>
          <a:p>
            <a:pPr marL="1612900" lvl="2" indent="-228600">
              <a:lnSpc>
                <a:spcPct val="100000"/>
              </a:lnSpc>
              <a:spcBef>
                <a:spcPts val="585"/>
              </a:spcBef>
              <a:buFont typeface="Arial"/>
              <a:buChar char="•"/>
              <a:tabLst>
                <a:tab pos="1612900" algn="l"/>
              </a:tabLst>
            </a:pPr>
            <a:r>
              <a:rPr sz="2400" spc="-10" dirty="0">
                <a:latin typeface="Calibri"/>
                <a:cs typeface="Calibri"/>
              </a:rPr>
              <a:t>Relational</a:t>
            </a:r>
            <a:r>
              <a:rPr sz="2400" spc="-15" dirty="0">
                <a:latin typeface="Calibri"/>
                <a:cs typeface="Calibri"/>
              </a:rPr>
              <a:t> </a:t>
            </a:r>
            <a:r>
              <a:rPr sz="2400" spc="-10" dirty="0">
                <a:latin typeface="Calibri"/>
                <a:cs typeface="Calibri"/>
              </a:rPr>
              <a:t>databases</a:t>
            </a:r>
            <a:endParaRPr sz="2400" dirty="0">
              <a:latin typeface="Calibri"/>
              <a:cs typeface="Calibri"/>
            </a:endParaRPr>
          </a:p>
          <a:p>
            <a:pPr marL="1612900" lvl="2" indent="-228600">
              <a:lnSpc>
                <a:spcPct val="100000"/>
              </a:lnSpc>
              <a:spcBef>
                <a:spcPts val="555"/>
              </a:spcBef>
              <a:buFont typeface="Arial"/>
              <a:buChar char="•"/>
              <a:tabLst>
                <a:tab pos="1612900" algn="l"/>
              </a:tabLst>
            </a:pPr>
            <a:r>
              <a:rPr sz="2400" spc="-10" dirty="0">
                <a:latin typeface="Calibri"/>
                <a:cs typeface="Calibri"/>
              </a:rPr>
              <a:t>Structured </a:t>
            </a:r>
            <a:r>
              <a:rPr sz="2400" dirty="0">
                <a:latin typeface="Calibri"/>
                <a:cs typeface="Calibri"/>
              </a:rPr>
              <a:t>Query </a:t>
            </a:r>
            <a:r>
              <a:rPr sz="2400" spc="-5" dirty="0">
                <a:latin typeface="Calibri"/>
                <a:cs typeface="Calibri"/>
              </a:rPr>
              <a:t>Language (SQL)</a:t>
            </a:r>
            <a:endParaRPr lang="en-US" sz="2400" spc="-5" dirty="0">
              <a:latin typeface="Calibri"/>
              <a:cs typeface="Calibri"/>
            </a:endParaRPr>
          </a:p>
          <a:p>
            <a:pPr marL="1212850" lvl="1" indent="-285750">
              <a:spcBef>
                <a:spcPts val="655"/>
              </a:spcBef>
              <a:buFont typeface="Arial"/>
              <a:buChar char="–"/>
              <a:tabLst>
                <a:tab pos="1212850" algn="l"/>
              </a:tabLst>
            </a:pPr>
            <a:r>
              <a:rPr lang="en-US" sz="2800" spc="-10" dirty="0">
                <a:latin typeface="Calibri"/>
                <a:cs typeface="Calibri"/>
              </a:rPr>
              <a:t>Scalable data processing systems</a:t>
            </a:r>
          </a:p>
          <a:p>
            <a:pPr marL="1155700" lvl="1" indent="-228600">
              <a:spcBef>
                <a:spcPts val="555"/>
              </a:spcBef>
              <a:buFont typeface="Arial"/>
              <a:buChar char="•"/>
              <a:tabLst>
                <a:tab pos="1612900" algn="l"/>
              </a:tabLst>
            </a:pPr>
            <a:endParaRPr lang="en-US" sz="2400" spc="-5" dirty="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this class about?</a:t>
            </a:r>
          </a:p>
        </p:txBody>
      </p:sp>
      <p:sp>
        <p:nvSpPr>
          <p:cNvPr id="6" name="object 4">
            <a:extLst>
              <a:ext uri="{FF2B5EF4-FFF2-40B4-BE49-F238E27FC236}">
                <a16:creationId xmlns:a16="http://schemas.microsoft.com/office/drawing/2014/main" id="{9DCDCF12-681E-4E50-9567-70742B218DCD}"/>
              </a:ext>
            </a:extLst>
          </p:cNvPr>
          <p:cNvSpPr txBox="1"/>
          <p:nvPr/>
        </p:nvSpPr>
        <p:spPr>
          <a:xfrm>
            <a:off x="535938" y="1538168"/>
            <a:ext cx="6190615" cy="502830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0" dirty="0">
                <a:latin typeface="Calibri"/>
                <a:cs typeface="Calibri"/>
              </a:rPr>
              <a:t>Survey </a:t>
            </a:r>
            <a:r>
              <a:rPr sz="3200" spc="-5" dirty="0">
                <a:latin typeface="Calibri"/>
                <a:cs typeface="Calibri"/>
              </a:rPr>
              <a:t>of </a:t>
            </a:r>
            <a:r>
              <a:rPr sz="3200" spc="-20" dirty="0">
                <a:latin typeface="Calibri"/>
                <a:cs typeface="Calibri"/>
              </a:rPr>
              <a:t>Data </a:t>
            </a:r>
            <a:r>
              <a:rPr sz="3200" spc="-5" dirty="0">
                <a:latin typeface="Calibri"/>
                <a:cs typeface="Calibri"/>
              </a:rPr>
              <a:t>Science</a:t>
            </a:r>
            <a:r>
              <a:rPr sz="3200" spc="15" dirty="0">
                <a:latin typeface="Calibri"/>
                <a:cs typeface="Calibri"/>
              </a:rPr>
              <a:t> </a:t>
            </a:r>
            <a:r>
              <a:rPr sz="3200" spc="-5" dirty="0">
                <a:latin typeface="Calibri"/>
                <a:cs typeface="Calibri"/>
              </a:rPr>
              <a:t>methods</a:t>
            </a:r>
            <a:endParaRPr sz="3200" dirty="0">
              <a:latin typeface="Calibri"/>
              <a:cs typeface="Calibri"/>
            </a:endParaRPr>
          </a:p>
          <a:p>
            <a:pPr marL="755650" lvl="1" indent="-285750">
              <a:lnSpc>
                <a:spcPct val="100000"/>
              </a:lnSpc>
              <a:spcBef>
                <a:spcPts val="695"/>
              </a:spcBef>
              <a:buFont typeface="Arial"/>
              <a:buChar char="–"/>
              <a:tabLst>
                <a:tab pos="755650" algn="l"/>
              </a:tabLst>
            </a:pPr>
            <a:r>
              <a:rPr lang="en-US" sz="2800" spc="-65" dirty="0">
                <a:latin typeface="Calibri"/>
                <a:cs typeface="Calibri"/>
              </a:rPr>
              <a:t>Basis of statistics</a:t>
            </a:r>
          </a:p>
          <a:p>
            <a:pPr marL="755650" lvl="1" indent="-285750">
              <a:lnSpc>
                <a:spcPct val="100000"/>
              </a:lnSpc>
              <a:spcBef>
                <a:spcPts val="695"/>
              </a:spcBef>
              <a:buFont typeface="Arial"/>
              <a:buChar char="–"/>
              <a:tabLst>
                <a:tab pos="755650" algn="l"/>
              </a:tabLst>
            </a:pPr>
            <a:r>
              <a:rPr sz="2800" spc="-65" dirty="0">
                <a:latin typeface="Calibri"/>
                <a:cs typeface="Calibri"/>
              </a:rPr>
              <a:t>Tool </a:t>
            </a:r>
            <a:r>
              <a:rPr sz="2800" spc="-10" dirty="0">
                <a:latin typeface="Calibri"/>
                <a:cs typeface="Calibri"/>
              </a:rPr>
              <a:t>selection</a:t>
            </a:r>
            <a:endParaRPr sz="2800" dirty="0">
              <a:latin typeface="Calibri"/>
              <a:cs typeface="Calibri"/>
            </a:endParaRPr>
          </a:p>
          <a:p>
            <a:pPr marL="755650" lvl="1" indent="-285750">
              <a:lnSpc>
                <a:spcPct val="100000"/>
              </a:lnSpc>
              <a:spcBef>
                <a:spcPts val="675"/>
              </a:spcBef>
              <a:buFont typeface="Arial"/>
              <a:buChar char="–"/>
              <a:tabLst>
                <a:tab pos="755650" algn="l"/>
              </a:tabLst>
            </a:pPr>
            <a:r>
              <a:rPr sz="2800" spc="-10" dirty="0">
                <a:latin typeface="Calibri"/>
                <a:cs typeface="Calibri"/>
              </a:rPr>
              <a:t>Best</a:t>
            </a:r>
            <a:r>
              <a:rPr sz="2800" spc="-100" dirty="0">
                <a:latin typeface="Calibri"/>
                <a:cs typeface="Calibri"/>
              </a:rPr>
              <a:t> </a:t>
            </a:r>
            <a:r>
              <a:rPr sz="2800" spc="-10" dirty="0">
                <a:latin typeface="Calibri"/>
                <a:cs typeface="Calibri"/>
              </a:rPr>
              <a:t>practices</a:t>
            </a:r>
            <a:endParaRPr sz="2800" dirty="0">
              <a:latin typeface="Calibri"/>
              <a:cs typeface="Calibri"/>
            </a:endParaRPr>
          </a:p>
          <a:p>
            <a:pPr marL="755650" lvl="1" indent="-285750">
              <a:lnSpc>
                <a:spcPct val="100000"/>
              </a:lnSpc>
              <a:spcBef>
                <a:spcPts val="670"/>
              </a:spcBef>
              <a:buFont typeface="Arial"/>
              <a:buChar char="–"/>
              <a:tabLst>
                <a:tab pos="755650" algn="l"/>
              </a:tabLst>
            </a:pPr>
            <a:r>
              <a:rPr sz="2800" spc="-5" dirty="0">
                <a:latin typeface="Calibri"/>
                <a:cs typeface="Calibri"/>
              </a:rPr>
              <a:t>Not about designing </a:t>
            </a:r>
            <a:r>
              <a:rPr sz="2800" spc="-10" dirty="0">
                <a:latin typeface="Calibri"/>
                <a:cs typeface="Calibri"/>
              </a:rPr>
              <a:t>new</a:t>
            </a:r>
            <a:r>
              <a:rPr sz="2800" spc="15" dirty="0">
                <a:latin typeface="Calibri"/>
                <a:cs typeface="Calibri"/>
              </a:rPr>
              <a:t> </a:t>
            </a:r>
            <a:r>
              <a:rPr sz="2800" spc="-10" dirty="0">
                <a:latin typeface="Calibri"/>
                <a:cs typeface="Calibri"/>
              </a:rPr>
              <a:t>algorithms</a:t>
            </a:r>
            <a:endParaRPr sz="2800" dirty="0">
              <a:latin typeface="Calibri"/>
              <a:cs typeface="Calibri"/>
            </a:endParaRPr>
          </a:p>
          <a:p>
            <a:pPr lvl="1">
              <a:lnSpc>
                <a:spcPct val="100000"/>
              </a:lnSpc>
              <a:buFont typeface="Arial"/>
              <a:buChar char="–"/>
            </a:pPr>
            <a:endParaRPr sz="4150" dirty="0">
              <a:latin typeface="Times New Roman"/>
              <a:cs typeface="Times New Roman"/>
            </a:endParaRPr>
          </a:p>
          <a:p>
            <a:pPr marL="355600" indent="-342900">
              <a:lnSpc>
                <a:spcPct val="100000"/>
              </a:lnSpc>
              <a:buFont typeface="Arial"/>
              <a:buChar char="•"/>
              <a:tabLst>
                <a:tab pos="354965" algn="l"/>
                <a:tab pos="355600" algn="l"/>
              </a:tabLst>
            </a:pPr>
            <a:r>
              <a:rPr sz="3200" spc="-15" dirty="0">
                <a:latin typeface="Calibri"/>
                <a:cs typeface="Calibri"/>
              </a:rPr>
              <a:t>Group project </a:t>
            </a:r>
            <a:r>
              <a:rPr sz="3200" spc="-5" dirty="0">
                <a:latin typeface="Calibri"/>
                <a:cs typeface="Calibri"/>
              </a:rPr>
              <a:t>using these</a:t>
            </a:r>
            <a:r>
              <a:rPr sz="3200" spc="50" dirty="0">
                <a:latin typeface="Calibri"/>
                <a:cs typeface="Calibri"/>
              </a:rPr>
              <a:t> </a:t>
            </a:r>
            <a:r>
              <a:rPr sz="3200" spc="-5" dirty="0">
                <a:latin typeface="Calibri"/>
                <a:cs typeface="Calibri"/>
              </a:rPr>
              <a:t>methods</a:t>
            </a:r>
            <a:endParaRPr sz="3200" dirty="0">
              <a:latin typeface="Calibri"/>
              <a:cs typeface="Calibri"/>
            </a:endParaRPr>
          </a:p>
          <a:p>
            <a:pPr>
              <a:lnSpc>
                <a:spcPct val="100000"/>
              </a:lnSpc>
              <a:spcBef>
                <a:spcPts val="15"/>
              </a:spcBef>
              <a:buFont typeface="Arial"/>
              <a:buChar char="•"/>
            </a:pPr>
            <a:endParaRPr sz="4650" dirty="0">
              <a:latin typeface="Times New Roman"/>
              <a:cs typeface="Times New Roman"/>
            </a:endParaRPr>
          </a:p>
          <a:p>
            <a:pPr marL="355600" indent="-342900">
              <a:lnSpc>
                <a:spcPct val="100000"/>
              </a:lnSpc>
              <a:buFont typeface="Arial"/>
              <a:buChar char="•"/>
              <a:tabLst>
                <a:tab pos="354965" algn="l"/>
                <a:tab pos="355600" algn="l"/>
              </a:tabLst>
            </a:pPr>
            <a:r>
              <a:rPr sz="3200" spc="-20" dirty="0">
                <a:latin typeface="Calibri"/>
                <a:cs typeface="Calibri"/>
              </a:rPr>
              <a:t>Life</a:t>
            </a:r>
            <a:r>
              <a:rPr sz="3200" spc="-10" dirty="0">
                <a:latin typeface="Calibri"/>
                <a:cs typeface="Calibri"/>
              </a:rPr>
              <a:t> </a:t>
            </a:r>
            <a:r>
              <a:rPr sz="3200" spc="-5" dirty="0">
                <a:latin typeface="Calibri"/>
                <a:cs typeface="Calibri"/>
              </a:rPr>
              <a:t>changing</a:t>
            </a:r>
            <a:endParaRPr sz="3200" dirty="0">
              <a:latin typeface="Calibri"/>
              <a:cs typeface="Calibri"/>
            </a:endParaRPr>
          </a:p>
        </p:txBody>
      </p:sp>
    </p:spTree>
    <p:extLst>
      <p:ext uri="{BB962C8B-B14F-4D97-AF65-F5344CB8AC3E}">
        <p14:creationId xmlns:p14="http://schemas.microsoft.com/office/powerpoint/2010/main" val="53929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535940" y="1557020"/>
            <a:ext cx="7236459" cy="4426853"/>
          </a:xfrm>
          <a:prstGeom prst="rect">
            <a:avLst/>
          </a:prstGeom>
        </p:spPr>
        <p:txBody>
          <a:bodyPr vert="horz" wrap="square" lIns="0" tIns="66040" rIns="0" bIns="0" rtlCol="0">
            <a:spAutoFit/>
          </a:bodyPr>
          <a:lstStyle/>
          <a:p>
            <a:pPr marL="755650" lvl="1" indent="-285750">
              <a:lnSpc>
                <a:spcPct val="100000"/>
              </a:lnSpc>
              <a:spcBef>
                <a:spcPts val="305"/>
              </a:spcBef>
              <a:buFont typeface="Arial"/>
              <a:buChar char="–"/>
              <a:tabLst>
                <a:tab pos="755650" algn="l"/>
              </a:tabLst>
            </a:pPr>
            <a:r>
              <a:rPr sz="2800" spc="-5" dirty="0">
                <a:latin typeface="Calibri"/>
                <a:cs typeface="Calibri"/>
              </a:rPr>
              <a:t>Deep domain</a:t>
            </a:r>
            <a:r>
              <a:rPr sz="2800" spc="15" dirty="0">
                <a:latin typeface="Calibri"/>
                <a:cs typeface="Calibri"/>
              </a:rPr>
              <a:t> </a:t>
            </a:r>
            <a:r>
              <a:rPr sz="2800" spc="-10" dirty="0">
                <a:latin typeface="Calibri"/>
                <a:cs typeface="Calibri"/>
              </a:rPr>
              <a:t>knowledge</a:t>
            </a:r>
            <a:endParaRPr sz="2800" dirty="0">
              <a:latin typeface="Calibri"/>
              <a:cs typeface="Calibri"/>
            </a:endParaRPr>
          </a:p>
          <a:p>
            <a:pPr marL="755650" lvl="1" indent="-285750">
              <a:lnSpc>
                <a:spcPct val="100000"/>
              </a:lnSpc>
              <a:spcBef>
                <a:spcPts val="340"/>
              </a:spcBef>
              <a:buFont typeface="Arial"/>
              <a:buChar char="–"/>
              <a:tabLst>
                <a:tab pos="755650" algn="l"/>
              </a:tabLst>
            </a:pPr>
            <a:r>
              <a:rPr sz="2800" spc="-20" dirty="0">
                <a:latin typeface="Calibri"/>
                <a:cs typeface="Calibri"/>
              </a:rPr>
              <a:t>Data</a:t>
            </a:r>
            <a:r>
              <a:rPr sz="2800" spc="-5" dirty="0">
                <a:latin typeface="Calibri"/>
                <a:cs typeface="Calibri"/>
              </a:rPr>
              <a:t> Science</a:t>
            </a:r>
            <a:endParaRPr sz="2800" dirty="0">
              <a:latin typeface="Calibri"/>
              <a:cs typeface="Calibri"/>
            </a:endParaRPr>
          </a:p>
          <a:p>
            <a:pPr marL="1155700" lvl="2" indent="-228600">
              <a:lnSpc>
                <a:spcPct val="100000"/>
              </a:lnSpc>
              <a:spcBef>
                <a:spcPts val="305"/>
              </a:spcBef>
              <a:buFont typeface="Arial"/>
              <a:buChar char="•"/>
              <a:tabLst>
                <a:tab pos="1155700" algn="l"/>
              </a:tabLst>
            </a:pPr>
            <a:r>
              <a:rPr sz="2400" spc="-20" dirty="0">
                <a:latin typeface="Calibri"/>
                <a:cs typeface="Calibri"/>
              </a:rPr>
              <a:t>Data</a:t>
            </a:r>
            <a:r>
              <a:rPr sz="2400" spc="-10" dirty="0">
                <a:latin typeface="Calibri"/>
                <a:cs typeface="Calibri"/>
              </a:rPr>
              <a:t> management</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5" dirty="0">
                <a:latin typeface="Calibri"/>
                <a:cs typeface="Calibri"/>
              </a:rPr>
              <a:t>Databases, scalable </a:t>
            </a:r>
            <a:r>
              <a:rPr sz="2000" spc="-10" dirty="0">
                <a:latin typeface="Calibri"/>
                <a:cs typeface="Calibri"/>
              </a:rPr>
              <a:t>data </a:t>
            </a:r>
            <a:r>
              <a:rPr sz="2000" spc="-5" dirty="0">
                <a:latin typeface="Calibri"/>
                <a:cs typeface="Calibri"/>
              </a:rPr>
              <a:t>handling, </a:t>
            </a:r>
            <a:r>
              <a:rPr sz="2000" spc="-10" dirty="0">
                <a:latin typeface="Calibri"/>
                <a:cs typeface="Calibri"/>
              </a:rPr>
              <a:t>data</a:t>
            </a:r>
            <a:r>
              <a:rPr sz="2000" spc="5" dirty="0">
                <a:latin typeface="Calibri"/>
                <a:cs typeface="Calibri"/>
              </a:rPr>
              <a:t> </a:t>
            </a:r>
            <a:r>
              <a:rPr sz="2000" spc="-10" dirty="0">
                <a:latin typeface="Calibri"/>
                <a:cs typeface="Calibri"/>
              </a:rPr>
              <a:t>curation</a:t>
            </a:r>
            <a:endParaRPr sz="2000" dirty="0">
              <a:latin typeface="Calibri"/>
              <a:cs typeface="Calibri"/>
            </a:endParaRPr>
          </a:p>
          <a:p>
            <a:pPr marL="1155700" lvl="2" indent="-228600">
              <a:lnSpc>
                <a:spcPct val="100000"/>
              </a:lnSpc>
              <a:spcBef>
                <a:spcPts val="229"/>
              </a:spcBef>
              <a:buFont typeface="Arial"/>
              <a:buChar char="•"/>
              <a:tabLst>
                <a:tab pos="1155700" algn="l"/>
              </a:tabLst>
            </a:pPr>
            <a:r>
              <a:rPr sz="2400" spc="-5" dirty="0">
                <a:solidFill>
                  <a:srgbClr val="FF0000"/>
                </a:solidFill>
                <a:latin typeface="Calibri"/>
                <a:cs typeface="Calibri"/>
              </a:rPr>
              <a:t>Machine learning</a:t>
            </a:r>
            <a:endParaRPr sz="2400" dirty="0">
              <a:solidFill>
                <a:srgbClr val="FF0000"/>
              </a:solidFill>
              <a:latin typeface="Calibri"/>
              <a:cs typeface="Calibri"/>
            </a:endParaRPr>
          </a:p>
          <a:p>
            <a:pPr marL="1612900" lvl="3" indent="-228600">
              <a:lnSpc>
                <a:spcPct val="100000"/>
              </a:lnSpc>
              <a:spcBef>
                <a:spcPts val="290"/>
              </a:spcBef>
              <a:buFont typeface="Arial"/>
              <a:buChar char="–"/>
              <a:tabLst>
                <a:tab pos="1612900" algn="l"/>
              </a:tabLst>
            </a:pPr>
            <a:r>
              <a:rPr sz="2000" spc="-10" dirty="0">
                <a:latin typeface="Calibri"/>
                <a:cs typeface="Calibri"/>
              </a:rPr>
              <a:t>Regression </a:t>
            </a:r>
            <a:r>
              <a:rPr sz="2000" dirty="0">
                <a:latin typeface="Calibri"/>
                <a:cs typeface="Calibri"/>
              </a:rPr>
              <a:t>&amp;</a:t>
            </a:r>
            <a:r>
              <a:rPr sz="2000" spc="-5" dirty="0">
                <a:latin typeface="Calibri"/>
                <a:cs typeface="Calibri"/>
              </a:rPr>
              <a:t> classification</a:t>
            </a:r>
            <a:endParaRPr sz="2000" dirty="0">
              <a:latin typeface="Calibri"/>
              <a:cs typeface="Calibri"/>
            </a:endParaRPr>
          </a:p>
          <a:p>
            <a:pPr marL="1612900" lvl="3" indent="-228600">
              <a:lnSpc>
                <a:spcPct val="100000"/>
              </a:lnSpc>
              <a:spcBef>
                <a:spcPts val="229"/>
              </a:spcBef>
              <a:buFont typeface="Arial"/>
              <a:buChar char="–"/>
              <a:tabLst>
                <a:tab pos="1612900" algn="l"/>
              </a:tabLst>
            </a:pPr>
            <a:r>
              <a:rPr sz="2000" dirty="0">
                <a:latin typeface="Calibri"/>
                <a:cs typeface="Calibri"/>
              </a:rPr>
              <a:t>Supervised &amp;</a:t>
            </a:r>
            <a:r>
              <a:rPr sz="2000" spc="-15" dirty="0">
                <a:latin typeface="Calibri"/>
                <a:cs typeface="Calibri"/>
              </a:rPr>
              <a:t> </a:t>
            </a:r>
            <a:r>
              <a:rPr sz="2000" spc="-5" dirty="0">
                <a:latin typeface="Calibri"/>
                <a:cs typeface="Calibri"/>
              </a:rPr>
              <a:t>unsupervised</a:t>
            </a:r>
            <a:endParaRPr sz="2000" dirty="0">
              <a:latin typeface="Calibri"/>
              <a:cs typeface="Calibri"/>
            </a:endParaRPr>
          </a:p>
          <a:p>
            <a:pPr marL="1155700" lvl="2" indent="-228600">
              <a:lnSpc>
                <a:spcPct val="100000"/>
              </a:lnSpc>
              <a:spcBef>
                <a:spcPts val="270"/>
              </a:spcBef>
              <a:buFont typeface="Arial"/>
              <a:buChar char="•"/>
              <a:tabLst>
                <a:tab pos="1155700" algn="l"/>
              </a:tabLst>
            </a:pPr>
            <a:r>
              <a:rPr sz="2400" spc="-15" dirty="0">
                <a:latin typeface="Calibri"/>
                <a:cs typeface="Calibri"/>
              </a:rPr>
              <a:t>Statistics</a:t>
            </a:r>
            <a:endParaRPr sz="2400" dirty="0">
              <a:latin typeface="Calibri"/>
              <a:cs typeface="Calibri"/>
            </a:endParaRPr>
          </a:p>
          <a:p>
            <a:pPr marL="1155700" lvl="2" indent="-228600">
              <a:lnSpc>
                <a:spcPct val="100000"/>
              </a:lnSpc>
              <a:spcBef>
                <a:spcPts val="285"/>
              </a:spcBef>
              <a:buFont typeface="Arial"/>
              <a:buChar char="•"/>
              <a:tabLst>
                <a:tab pos="1155700" algn="l"/>
              </a:tabLst>
            </a:pPr>
            <a:r>
              <a:rPr sz="2400" spc="-10" dirty="0">
                <a:latin typeface="Calibri"/>
                <a:cs typeface="Calibri"/>
              </a:rPr>
              <a:t>Visualization</a:t>
            </a:r>
            <a:endParaRPr lang="en-US" sz="2400" spc="-10" dirty="0">
              <a:latin typeface="Calibri"/>
              <a:cs typeface="Calibri"/>
            </a:endParaRPr>
          </a:p>
          <a:p>
            <a:pPr marL="1155700" lvl="2" indent="-228600">
              <a:spcBef>
                <a:spcPts val="285"/>
              </a:spcBef>
              <a:buFont typeface="Arial"/>
              <a:buChar char="•"/>
              <a:tabLst>
                <a:tab pos="1155700" algn="l"/>
              </a:tabLst>
            </a:pPr>
            <a:r>
              <a:rPr lang="en-US" sz="2400" spc="-10" dirty="0">
                <a:cs typeface="Calibri"/>
              </a:rPr>
              <a:t>Software</a:t>
            </a:r>
            <a:r>
              <a:rPr lang="en-US" sz="2400" spc="-30" dirty="0">
                <a:cs typeface="Calibri"/>
              </a:rPr>
              <a:t> </a:t>
            </a:r>
            <a:r>
              <a:rPr lang="en-US" sz="2400" spc="-5" dirty="0">
                <a:cs typeface="Calibri"/>
              </a:rPr>
              <a:t>engineering</a:t>
            </a:r>
            <a:endParaRPr lang="en-US" sz="2400" dirty="0">
              <a:cs typeface="Calibri"/>
            </a:endParaRPr>
          </a:p>
          <a:p>
            <a:pPr marL="1155700" lvl="2" indent="-228600">
              <a:lnSpc>
                <a:spcPct val="100000"/>
              </a:lnSpc>
              <a:spcBef>
                <a:spcPts val="285"/>
              </a:spcBef>
              <a:buFont typeface="Arial"/>
              <a:buChar char="•"/>
              <a:tabLst>
                <a:tab pos="1155700" algn="l"/>
              </a:tabLst>
            </a:pPr>
            <a:endParaRPr sz="2400" dirty="0">
              <a:latin typeface="Calibri"/>
              <a:cs typeface="Calibri"/>
            </a:endParaRPr>
          </a:p>
        </p:txBody>
      </p:sp>
      <p:sp>
        <p:nvSpPr>
          <p:cNvPr id="6" name="object 6"/>
          <p:cNvSpPr/>
          <p:nvPr/>
        </p:nvSpPr>
        <p:spPr>
          <a:xfrm>
            <a:off x="5361180" y="4128785"/>
            <a:ext cx="3546541" cy="2361477"/>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4269001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pic>
        <p:nvPicPr>
          <p:cNvPr id="1026" name="Picture 2" descr="Image result for machine learning">
            <a:extLst>
              <a:ext uri="{FF2B5EF4-FFF2-40B4-BE49-F238E27FC236}">
                <a16:creationId xmlns:a16="http://schemas.microsoft.com/office/drawing/2014/main" id="{20DF3B96-64FF-4EC0-9547-EE7A17BE5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267" y="1704352"/>
            <a:ext cx="7041823" cy="5036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838440" cy="112903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Regression</a:t>
            </a:r>
            <a:endParaRPr sz="3200" dirty="0">
              <a:latin typeface="Calibri"/>
              <a:cs typeface="Calibri"/>
            </a:endParaRPr>
          </a:p>
          <a:p>
            <a:pPr marL="469900">
              <a:lnSpc>
                <a:spcPct val="100000"/>
              </a:lnSpc>
              <a:spcBef>
                <a:spcPts val="695"/>
              </a:spcBef>
            </a:pPr>
            <a:r>
              <a:rPr sz="2800" dirty="0">
                <a:latin typeface="Arial"/>
                <a:cs typeface="Arial"/>
              </a:rPr>
              <a:t>– </a:t>
            </a:r>
            <a:r>
              <a:rPr sz="2800" spc="-10" dirty="0">
                <a:latin typeface="Calibri"/>
                <a:cs typeface="Calibri"/>
              </a:rPr>
              <a:t>Predict </a:t>
            </a:r>
            <a:r>
              <a:rPr sz="2800" dirty="0">
                <a:latin typeface="Calibri"/>
                <a:cs typeface="Calibri"/>
              </a:rPr>
              <a:t>a </a:t>
            </a:r>
            <a:r>
              <a:rPr sz="2800" spc="-5" dirty="0">
                <a:latin typeface="Calibri"/>
                <a:cs typeface="Calibri"/>
              </a:rPr>
              <a:t>numerical </a:t>
            </a:r>
            <a:r>
              <a:rPr sz="2800" spc="-10" dirty="0">
                <a:latin typeface="Calibri"/>
                <a:cs typeface="Calibri"/>
              </a:rPr>
              <a:t>response </a:t>
            </a:r>
            <a:r>
              <a:rPr sz="2800" spc="-15" dirty="0">
                <a:latin typeface="Calibri"/>
                <a:cs typeface="Calibri"/>
              </a:rPr>
              <a:t>from </a:t>
            </a:r>
            <a:r>
              <a:rPr sz="2800" spc="-5" dirty="0">
                <a:latin typeface="Calibri"/>
                <a:cs typeface="Calibri"/>
              </a:rPr>
              <a:t>input</a:t>
            </a:r>
            <a:r>
              <a:rPr sz="2800" spc="-55" dirty="0">
                <a:latin typeface="Calibri"/>
                <a:cs typeface="Calibri"/>
              </a:rPr>
              <a:t> </a:t>
            </a:r>
            <a:r>
              <a:rPr sz="2800" spc="-20" dirty="0">
                <a:latin typeface="Calibri"/>
                <a:cs typeface="Calibri"/>
              </a:rPr>
              <a:t>features</a:t>
            </a:r>
            <a:endParaRPr sz="2800" dirty="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784465" cy="1556385"/>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Regression</a:t>
            </a:r>
            <a:endParaRPr sz="3200">
              <a:latin typeface="Calibri"/>
              <a:cs typeface="Calibri"/>
            </a:endParaRPr>
          </a:p>
          <a:p>
            <a:pPr marL="755650" marR="5080" indent="-285750">
              <a:lnSpc>
                <a:spcPct val="100000"/>
              </a:lnSpc>
              <a:spcBef>
                <a:spcPts val="695"/>
              </a:spcBef>
            </a:pPr>
            <a:r>
              <a:rPr sz="2800" dirty="0">
                <a:latin typeface="Arial"/>
                <a:cs typeface="Arial"/>
              </a:rPr>
              <a:t>– </a:t>
            </a:r>
            <a:r>
              <a:rPr sz="2800" dirty="0">
                <a:latin typeface="Calibri"/>
                <a:cs typeface="Calibri"/>
              </a:rPr>
              <a:t>E.g. </a:t>
            </a:r>
            <a:r>
              <a:rPr sz="2800" spc="-10" dirty="0">
                <a:latin typeface="Calibri"/>
                <a:cs typeface="Calibri"/>
              </a:rPr>
              <a:t>predict </a:t>
            </a:r>
            <a:r>
              <a:rPr sz="2800" spc="-5" dirty="0">
                <a:latin typeface="Calibri"/>
                <a:cs typeface="Calibri"/>
              </a:rPr>
              <a:t>binding </a:t>
            </a:r>
            <a:r>
              <a:rPr sz="2800" spc="-10" dirty="0">
                <a:latin typeface="Calibri"/>
                <a:cs typeface="Calibri"/>
              </a:rPr>
              <a:t>affinity </a:t>
            </a:r>
            <a:r>
              <a:rPr sz="2800" spc="-5" dirty="0">
                <a:latin typeface="Calibri"/>
                <a:cs typeface="Calibri"/>
              </a:rPr>
              <a:t>of small molecules </a:t>
            </a:r>
            <a:r>
              <a:rPr sz="2800" spc="-15" dirty="0">
                <a:latin typeface="Calibri"/>
                <a:cs typeface="Calibri"/>
              </a:rPr>
              <a:t>to  </a:t>
            </a:r>
            <a:r>
              <a:rPr sz="2800" spc="-10" dirty="0">
                <a:latin typeface="Calibri"/>
                <a:cs typeface="Calibri"/>
              </a:rPr>
              <a:t>cancer </a:t>
            </a:r>
            <a:r>
              <a:rPr sz="2800" spc="-5" dirty="0">
                <a:latin typeface="Calibri"/>
                <a:cs typeface="Calibri"/>
              </a:rPr>
              <a:t>drug</a:t>
            </a:r>
            <a:r>
              <a:rPr sz="2800" spc="0" dirty="0">
                <a:latin typeface="Calibri"/>
                <a:cs typeface="Calibri"/>
              </a:rPr>
              <a:t> </a:t>
            </a:r>
            <a:r>
              <a:rPr sz="2800" spc="-25" dirty="0">
                <a:latin typeface="Calibri"/>
                <a:cs typeface="Calibri"/>
              </a:rPr>
              <a:t>target</a:t>
            </a:r>
            <a:endParaRPr sz="2800">
              <a:latin typeface="Calibri"/>
              <a:cs typeface="Calibri"/>
            </a:endParaRPr>
          </a:p>
        </p:txBody>
      </p:sp>
      <p:sp>
        <p:nvSpPr>
          <p:cNvPr id="5" name="object 5"/>
          <p:cNvSpPr/>
          <p:nvPr/>
        </p:nvSpPr>
        <p:spPr>
          <a:xfrm>
            <a:off x="6246652" y="5056001"/>
            <a:ext cx="1085088" cy="1444752"/>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238397" y="6492037"/>
            <a:ext cx="279908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Pearl </a:t>
            </a:r>
            <a:r>
              <a:rPr sz="1800" spc="-5" dirty="0">
                <a:latin typeface="Calibri"/>
                <a:cs typeface="Calibri"/>
              </a:rPr>
              <a:t>Philip </a:t>
            </a:r>
            <a:r>
              <a:rPr sz="1800" dirty="0">
                <a:latin typeface="Calibri"/>
                <a:cs typeface="Calibri"/>
              </a:rPr>
              <a:t>&amp; </a:t>
            </a:r>
            <a:r>
              <a:rPr sz="1800" spc="-5" dirty="0">
                <a:latin typeface="Calibri"/>
                <a:cs typeface="Calibri"/>
              </a:rPr>
              <a:t>Rahul </a:t>
            </a:r>
            <a:r>
              <a:rPr sz="1800" spc="-10" dirty="0">
                <a:latin typeface="Calibri"/>
                <a:cs typeface="Calibri"/>
              </a:rPr>
              <a:t>Avadhoot</a:t>
            </a:r>
            <a:endParaRPr sz="1800">
              <a:latin typeface="Calibri"/>
              <a:cs typeface="Calibri"/>
            </a:endParaRPr>
          </a:p>
        </p:txBody>
      </p:sp>
      <p:sp>
        <p:nvSpPr>
          <p:cNvPr id="7" name="object 7"/>
          <p:cNvSpPr/>
          <p:nvPr/>
        </p:nvSpPr>
        <p:spPr>
          <a:xfrm>
            <a:off x="7634836" y="5168482"/>
            <a:ext cx="1332270" cy="1332270"/>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160020" y="4051316"/>
            <a:ext cx="5633720" cy="22174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Database </a:t>
            </a:r>
            <a:r>
              <a:rPr sz="1800" dirty="0">
                <a:latin typeface="Calibri"/>
                <a:cs typeface="Calibri"/>
              </a:rPr>
              <a:t>of 400,000 </a:t>
            </a:r>
            <a:r>
              <a:rPr sz="1800" spc="-5" dirty="0">
                <a:latin typeface="Calibri"/>
                <a:cs typeface="Calibri"/>
              </a:rPr>
              <a:t>drug </a:t>
            </a:r>
            <a:r>
              <a:rPr sz="1800" spc="-20" dirty="0">
                <a:latin typeface="Calibri"/>
                <a:cs typeface="Calibri"/>
              </a:rPr>
              <a:t>like</a:t>
            </a:r>
            <a:r>
              <a:rPr sz="1800" spc="40" dirty="0">
                <a:latin typeface="Calibri"/>
                <a:cs typeface="Calibri"/>
              </a:rPr>
              <a:t> </a:t>
            </a:r>
            <a:r>
              <a:rPr sz="1800" spc="-5" dirty="0">
                <a:latin typeface="Calibri"/>
                <a:cs typeface="Calibri"/>
              </a:rPr>
              <a:t>molecules</a:t>
            </a:r>
            <a:endParaRPr sz="1800" dirty="0">
              <a:latin typeface="Calibri"/>
              <a:cs typeface="Calibri"/>
            </a:endParaRPr>
          </a:p>
          <a:p>
            <a:pPr>
              <a:lnSpc>
                <a:spcPct val="100000"/>
              </a:lnSpc>
              <a:spcBef>
                <a:spcPts val="10"/>
              </a:spcBef>
            </a:pPr>
            <a:endParaRPr sz="1850" dirty="0">
              <a:latin typeface="Times New Roman"/>
              <a:cs typeface="Times New Roman"/>
            </a:endParaRPr>
          </a:p>
          <a:p>
            <a:pPr marL="12700">
              <a:lnSpc>
                <a:spcPct val="100000"/>
              </a:lnSpc>
            </a:pPr>
            <a:r>
              <a:rPr sz="1800" spc="-5" dirty="0">
                <a:latin typeface="Calibri"/>
                <a:cs typeface="Calibri"/>
              </a:rPr>
              <a:t>Experimental inhibition activities </a:t>
            </a:r>
            <a:r>
              <a:rPr sz="1800" spc="-10" dirty="0">
                <a:latin typeface="Calibri"/>
                <a:cs typeface="Calibri"/>
              </a:rPr>
              <a:t>against </a:t>
            </a:r>
            <a:r>
              <a:rPr sz="1800" spc="-5" dirty="0">
                <a:latin typeface="Calibri"/>
                <a:cs typeface="Calibri"/>
              </a:rPr>
              <a:t>cancer drug</a:t>
            </a:r>
            <a:r>
              <a:rPr sz="1800" spc="50" dirty="0">
                <a:latin typeface="Calibri"/>
                <a:cs typeface="Calibri"/>
              </a:rPr>
              <a:t> </a:t>
            </a:r>
            <a:r>
              <a:rPr sz="1800" spc="-15" dirty="0">
                <a:latin typeface="Calibri"/>
                <a:cs typeface="Calibri"/>
              </a:rPr>
              <a:t>target</a:t>
            </a:r>
            <a:endParaRPr sz="1800" dirty="0">
              <a:latin typeface="Calibri"/>
              <a:cs typeface="Calibri"/>
            </a:endParaRPr>
          </a:p>
          <a:p>
            <a:pPr>
              <a:lnSpc>
                <a:spcPct val="100000"/>
              </a:lnSpc>
              <a:spcBef>
                <a:spcPts val="45"/>
              </a:spcBef>
            </a:pPr>
            <a:endParaRPr sz="1850" dirty="0">
              <a:latin typeface="Times New Roman"/>
              <a:cs typeface="Times New Roman"/>
            </a:endParaRPr>
          </a:p>
          <a:p>
            <a:pPr marL="12700" marR="5080">
              <a:lnSpc>
                <a:spcPct val="100000"/>
              </a:lnSpc>
            </a:pPr>
            <a:r>
              <a:rPr sz="1800" spc="-5" dirty="0">
                <a:latin typeface="Calibri"/>
                <a:cs typeface="Calibri"/>
              </a:rPr>
              <a:t>Build </a:t>
            </a:r>
            <a:r>
              <a:rPr sz="1800" dirty="0">
                <a:latin typeface="Calibri"/>
                <a:cs typeface="Calibri"/>
              </a:rPr>
              <a:t>a </a:t>
            </a:r>
            <a:r>
              <a:rPr sz="1800" spc="-10" dirty="0">
                <a:latin typeface="Calibri"/>
                <a:cs typeface="Calibri"/>
              </a:rPr>
              <a:t>regression </a:t>
            </a:r>
            <a:r>
              <a:rPr sz="1800" spc="-5" dirty="0">
                <a:latin typeface="Calibri"/>
                <a:cs typeface="Calibri"/>
              </a:rPr>
              <a:t>model that </a:t>
            </a:r>
            <a:r>
              <a:rPr sz="1800" spc="-10" dirty="0">
                <a:latin typeface="Calibri"/>
                <a:cs typeface="Calibri"/>
              </a:rPr>
              <a:t>relates </a:t>
            </a:r>
            <a:r>
              <a:rPr sz="1800" spc="-5" dirty="0">
                <a:latin typeface="Calibri"/>
                <a:cs typeface="Calibri"/>
              </a:rPr>
              <a:t>molecular </a:t>
            </a:r>
            <a:r>
              <a:rPr sz="1800" spc="-15" dirty="0">
                <a:latin typeface="Calibri"/>
                <a:cs typeface="Calibri"/>
              </a:rPr>
              <a:t>features </a:t>
            </a:r>
            <a:r>
              <a:rPr sz="1800" spc="-10" dirty="0">
                <a:latin typeface="Calibri"/>
                <a:cs typeface="Calibri"/>
              </a:rPr>
              <a:t>to </a:t>
            </a:r>
            <a:r>
              <a:rPr sz="1800" dirty="0">
                <a:latin typeface="Calibri"/>
                <a:cs typeface="Calibri"/>
              </a:rPr>
              <a:t>a  </a:t>
            </a:r>
            <a:r>
              <a:rPr sz="1800" spc="-5" dirty="0">
                <a:latin typeface="Calibri"/>
                <a:cs typeface="Calibri"/>
              </a:rPr>
              <a:t>numerical </a:t>
            </a:r>
            <a:r>
              <a:rPr sz="1800" spc="-10" dirty="0">
                <a:latin typeface="Calibri"/>
                <a:cs typeface="Calibri"/>
              </a:rPr>
              <a:t>measure </a:t>
            </a:r>
            <a:r>
              <a:rPr sz="1800" dirty="0">
                <a:latin typeface="Calibri"/>
                <a:cs typeface="Calibri"/>
              </a:rPr>
              <a:t>of </a:t>
            </a:r>
            <a:r>
              <a:rPr sz="1800" spc="-5" dirty="0">
                <a:latin typeface="Calibri"/>
                <a:cs typeface="Calibri"/>
              </a:rPr>
              <a:t>inhibition, dissociation </a:t>
            </a:r>
            <a:r>
              <a:rPr sz="1800" spc="-10" dirty="0">
                <a:latin typeface="Calibri"/>
                <a:cs typeface="Calibri"/>
              </a:rPr>
              <a:t>constant</a:t>
            </a:r>
            <a:r>
              <a:rPr sz="1800" spc="50" dirty="0">
                <a:latin typeface="Calibri"/>
                <a:cs typeface="Calibri"/>
              </a:rPr>
              <a:t> </a:t>
            </a:r>
            <a:r>
              <a:rPr sz="1800" spc="-10" dirty="0">
                <a:latin typeface="Calibri"/>
                <a:cs typeface="Calibri"/>
              </a:rPr>
              <a:t>(Kd)</a:t>
            </a:r>
            <a:endParaRPr sz="1800" dirty="0">
              <a:latin typeface="Calibri"/>
              <a:cs typeface="Calibri"/>
            </a:endParaRPr>
          </a:p>
          <a:p>
            <a:pPr>
              <a:lnSpc>
                <a:spcPct val="100000"/>
              </a:lnSpc>
              <a:spcBef>
                <a:spcPts val="20"/>
              </a:spcBef>
            </a:pPr>
            <a:endParaRPr sz="1850" dirty="0">
              <a:latin typeface="Times New Roman"/>
              <a:cs typeface="Times New Roman"/>
            </a:endParaRPr>
          </a:p>
          <a:p>
            <a:pPr marL="12700">
              <a:lnSpc>
                <a:spcPct val="100000"/>
              </a:lnSpc>
            </a:pPr>
            <a:r>
              <a:rPr sz="1800" spc="-10" dirty="0">
                <a:latin typeface="Calibri"/>
                <a:cs typeface="Calibri"/>
              </a:rPr>
              <a:t>For </a:t>
            </a:r>
            <a:r>
              <a:rPr sz="1800" dirty="0">
                <a:latin typeface="Calibri"/>
                <a:cs typeface="Calibri"/>
              </a:rPr>
              <a:t>a </a:t>
            </a:r>
            <a:r>
              <a:rPr sz="1800" spc="-5" dirty="0">
                <a:latin typeface="Calibri"/>
                <a:cs typeface="Calibri"/>
              </a:rPr>
              <a:t>new small molecule, predict the</a:t>
            </a:r>
            <a:r>
              <a:rPr sz="1800" spc="50" dirty="0">
                <a:latin typeface="Calibri"/>
                <a:cs typeface="Calibri"/>
              </a:rPr>
              <a:t> </a:t>
            </a:r>
            <a:r>
              <a:rPr sz="1800" spc="-5" dirty="0">
                <a:latin typeface="Calibri"/>
                <a:cs typeface="Calibri"/>
              </a:rPr>
              <a:t>Kd?</a:t>
            </a:r>
            <a:r>
              <a:rPr sz="1800" spc="-7" baseline="25462" dirty="0">
                <a:latin typeface="Calibri"/>
                <a:cs typeface="Calibri"/>
              </a:rPr>
              <a:t>1,2</a:t>
            </a:r>
            <a:endParaRPr sz="1800" baseline="25462" dirty="0">
              <a:latin typeface="Calibri"/>
              <a:cs typeface="Calibri"/>
            </a:endParaRPr>
          </a:p>
        </p:txBody>
      </p:sp>
      <p:sp>
        <p:nvSpPr>
          <p:cNvPr id="9" name="object 9"/>
          <p:cNvSpPr/>
          <p:nvPr/>
        </p:nvSpPr>
        <p:spPr>
          <a:xfrm>
            <a:off x="4483636" y="3041696"/>
            <a:ext cx="1544236" cy="1024813"/>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6266123" y="2983812"/>
            <a:ext cx="1627773" cy="1049752"/>
          </a:xfrm>
          <a:prstGeom prst="rect">
            <a:avLst/>
          </a:prstGeom>
          <a:blipFill>
            <a:blip r:embed="rId6" cstate="print"/>
            <a:stretch>
              <a:fillRect/>
            </a:stretch>
          </a:blipFill>
        </p:spPr>
        <p:txBody>
          <a:bodyPr wrap="square" lIns="0" tIns="0" rIns="0" bIns="0" rtlCol="0"/>
          <a:lstStyle/>
          <a:p>
            <a:endParaRPr/>
          </a:p>
        </p:txBody>
      </p:sp>
      <p:sp>
        <p:nvSpPr>
          <p:cNvPr id="11" name="object 11"/>
          <p:cNvSpPr txBox="1"/>
          <p:nvPr/>
        </p:nvSpPr>
        <p:spPr>
          <a:xfrm>
            <a:off x="5985513" y="3201598"/>
            <a:ext cx="202565" cy="452120"/>
          </a:xfrm>
          <a:prstGeom prst="rect">
            <a:avLst/>
          </a:prstGeom>
        </p:spPr>
        <p:txBody>
          <a:bodyPr vert="horz" wrap="square" lIns="0" tIns="12700" rIns="0" bIns="0" rtlCol="0">
            <a:spAutoFit/>
          </a:bodyPr>
          <a:lstStyle/>
          <a:p>
            <a:pPr marL="12700">
              <a:lnSpc>
                <a:spcPct val="100000"/>
              </a:lnSpc>
              <a:spcBef>
                <a:spcPts val="100"/>
              </a:spcBef>
            </a:pPr>
            <a:r>
              <a:rPr sz="2800" b="1" dirty="0">
                <a:latin typeface="Calibri"/>
                <a:cs typeface="Calibri"/>
              </a:rPr>
              <a:t>+</a:t>
            </a:r>
            <a:endParaRPr sz="2800">
              <a:latin typeface="Calibri"/>
              <a:cs typeface="Calibri"/>
            </a:endParaRPr>
          </a:p>
        </p:txBody>
      </p:sp>
      <p:sp>
        <p:nvSpPr>
          <p:cNvPr id="12" name="object 12"/>
          <p:cNvSpPr txBox="1"/>
          <p:nvPr/>
        </p:nvSpPr>
        <p:spPr>
          <a:xfrm>
            <a:off x="8041636" y="3157739"/>
            <a:ext cx="368935" cy="452120"/>
          </a:xfrm>
          <a:prstGeom prst="rect">
            <a:avLst/>
          </a:prstGeom>
        </p:spPr>
        <p:txBody>
          <a:bodyPr vert="horz" wrap="square" lIns="0" tIns="12700" rIns="0" bIns="0" rtlCol="0">
            <a:spAutoFit/>
          </a:bodyPr>
          <a:lstStyle/>
          <a:p>
            <a:pPr marL="12700">
              <a:lnSpc>
                <a:spcPct val="100000"/>
              </a:lnSpc>
              <a:spcBef>
                <a:spcPts val="100"/>
              </a:spcBef>
            </a:pPr>
            <a:r>
              <a:rPr sz="2800" b="1" spc="0" dirty="0">
                <a:latin typeface="Calibri"/>
                <a:cs typeface="Calibri"/>
              </a:rPr>
              <a:t>=?</a:t>
            </a:r>
            <a:endParaRPr sz="2800">
              <a:latin typeface="Calibri"/>
              <a:cs typeface="Calibri"/>
            </a:endParaRPr>
          </a:p>
        </p:txBody>
      </p:sp>
      <p:sp>
        <p:nvSpPr>
          <p:cNvPr id="13" name="object 13"/>
          <p:cNvSpPr txBox="1"/>
          <p:nvPr/>
        </p:nvSpPr>
        <p:spPr>
          <a:xfrm>
            <a:off x="160020" y="6440460"/>
            <a:ext cx="4100195" cy="358140"/>
          </a:xfrm>
          <a:prstGeom prst="rect">
            <a:avLst/>
          </a:prstGeom>
        </p:spPr>
        <p:txBody>
          <a:bodyPr vert="horz" wrap="square" lIns="0" tIns="12700" rIns="0" bIns="0" rtlCol="0">
            <a:spAutoFit/>
          </a:bodyPr>
          <a:lstStyle/>
          <a:p>
            <a:pPr marL="241300" indent="-228600">
              <a:lnSpc>
                <a:spcPts val="1310"/>
              </a:lnSpc>
              <a:spcBef>
                <a:spcPts val="100"/>
              </a:spcBef>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https://github.com/BeckResearchLab/USP-inhibition</a:t>
            </a:r>
            <a:endParaRPr sz="1100">
              <a:latin typeface="Calibri"/>
              <a:cs typeface="Calibri"/>
            </a:endParaRPr>
          </a:p>
          <a:p>
            <a:pPr marL="241300" indent="-228600">
              <a:lnSpc>
                <a:spcPts val="1310"/>
              </a:lnSpc>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https://github.com/BeckResearchLab/small-molecule-design-toolkit</a:t>
            </a:r>
            <a:endParaRPr sz="110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6943725" cy="1556385"/>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Regression</a:t>
            </a:r>
            <a:endParaRPr sz="3200">
              <a:latin typeface="Calibri"/>
              <a:cs typeface="Calibri"/>
            </a:endParaRPr>
          </a:p>
          <a:p>
            <a:pPr marL="755650" marR="5080" indent="-285750">
              <a:lnSpc>
                <a:spcPct val="100000"/>
              </a:lnSpc>
              <a:spcBef>
                <a:spcPts val="695"/>
              </a:spcBef>
            </a:pPr>
            <a:r>
              <a:rPr sz="2800" dirty="0">
                <a:latin typeface="Arial"/>
                <a:cs typeface="Arial"/>
              </a:rPr>
              <a:t>– </a:t>
            </a:r>
            <a:r>
              <a:rPr sz="2800" spc="-10" dirty="0">
                <a:latin typeface="Calibri"/>
                <a:cs typeface="Calibri"/>
              </a:rPr>
              <a:t>Predict </a:t>
            </a:r>
            <a:r>
              <a:rPr sz="2800" spc="-5" dirty="0">
                <a:latin typeface="Calibri"/>
                <a:cs typeface="Calibri"/>
              </a:rPr>
              <a:t>molecular </a:t>
            </a:r>
            <a:r>
              <a:rPr sz="2800" spc="-10" dirty="0">
                <a:latin typeface="Calibri"/>
                <a:cs typeface="Calibri"/>
              </a:rPr>
              <a:t>property </a:t>
            </a:r>
            <a:r>
              <a:rPr sz="2800" spc="-5" dirty="0">
                <a:latin typeface="Calibri"/>
                <a:cs typeface="Calibri"/>
              </a:rPr>
              <a:t>or activity </a:t>
            </a:r>
            <a:r>
              <a:rPr sz="2800" spc="-15" dirty="0">
                <a:latin typeface="Calibri"/>
                <a:cs typeface="Calibri"/>
              </a:rPr>
              <a:t>from  </a:t>
            </a:r>
            <a:r>
              <a:rPr sz="2800" spc="-5" dirty="0">
                <a:latin typeface="Calibri"/>
                <a:cs typeface="Calibri"/>
              </a:rPr>
              <a:t>molecular </a:t>
            </a:r>
            <a:r>
              <a:rPr sz="2800" spc="-10" dirty="0">
                <a:latin typeface="Calibri"/>
                <a:cs typeface="Calibri"/>
              </a:rPr>
              <a:t>structure</a:t>
            </a:r>
            <a:endParaRPr sz="2800">
              <a:latin typeface="Calibri"/>
              <a:cs typeface="Calibri"/>
            </a:endParaRPr>
          </a:p>
        </p:txBody>
      </p:sp>
      <p:sp>
        <p:nvSpPr>
          <p:cNvPr id="5" name="object 5"/>
          <p:cNvSpPr txBox="1"/>
          <p:nvPr/>
        </p:nvSpPr>
        <p:spPr>
          <a:xfrm>
            <a:off x="773222" y="4014460"/>
            <a:ext cx="7626350" cy="112395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E46C0A"/>
                </a:solidFill>
                <a:latin typeface="Arial"/>
                <a:cs typeface="Arial"/>
              </a:rPr>
              <a:t>Quantitative Structure Property Relationship</a:t>
            </a:r>
            <a:r>
              <a:rPr sz="2400" b="1" spc="15" dirty="0">
                <a:solidFill>
                  <a:srgbClr val="E46C0A"/>
                </a:solidFill>
                <a:latin typeface="Arial"/>
                <a:cs typeface="Arial"/>
              </a:rPr>
              <a:t> </a:t>
            </a:r>
            <a:r>
              <a:rPr sz="2400" b="1" spc="-5" dirty="0">
                <a:solidFill>
                  <a:srgbClr val="E46C0A"/>
                </a:solidFill>
                <a:latin typeface="Arial"/>
                <a:cs typeface="Arial"/>
              </a:rPr>
              <a:t>(QSPR)</a:t>
            </a:r>
            <a:endParaRPr sz="2400" dirty="0">
              <a:latin typeface="Arial"/>
              <a:cs typeface="Arial"/>
            </a:endParaRPr>
          </a:p>
          <a:p>
            <a:pPr>
              <a:lnSpc>
                <a:spcPct val="100000"/>
              </a:lnSpc>
              <a:spcBef>
                <a:spcPts val="10"/>
              </a:spcBef>
            </a:pPr>
            <a:endParaRPr sz="2500" dirty="0">
              <a:latin typeface="Times New Roman"/>
              <a:cs typeface="Times New Roman"/>
            </a:endParaRPr>
          </a:p>
          <a:p>
            <a:pPr marL="12700">
              <a:lnSpc>
                <a:spcPct val="100000"/>
              </a:lnSpc>
            </a:pPr>
            <a:r>
              <a:rPr sz="2400" b="1" spc="-5" dirty="0">
                <a:solidFill>
                  <a:srgbClr val="E46C0A"/>
                </a:solidFill>
                <a:latin typeface="Arial"/>
                <a:cs typeface="Arial"/>
              </a:rPr>
              <a:t>Quantitative Structure Activity Relationship</a:t>
            </a:r>
            <a:r>
              <a:rPr sz="2400" b="1" spc="-85" dirty="0">
                <a:solidFill>
                  <a:srgbClr val="E46C0A"/>
                </a:solidFill>
                <a:latin typeface="Arial"/>
                <a:cs typeface="Arial"/>
              </a:rPr>
              <a:t> </a:t>
            </a:r>
            <a:r>
              <a:rPr sz="2400" b="1" spc="-5" dirty="0">
                <a:solidFill>
                  <a:srgbClr val="E46C0A"/>
                </a:solidFill>
                <a:latin typeface="Arial"/>
                <a:cs typeface="Arial"/>
              </a:rPr>
              <a:t>(QSAR)</a:t>
            </a:r>
            <a:endParaRPr sz="2400" dirty="0">
              <a:latin typeface="Arial"/>
              <a:cs typeface="Arial"/>
            </a:endParaRPr>
          </a:p>
        </p:txBody>
      </p:sp>
      <p:sp>
        <p:nvSpPr>
          <p:cNvPr id="6" name="object 6"/>
          <p:cNvSpPr txBox="1"/>
          <p:nvPr/>
        </p:nvSpPr>
        <p:spPr>
          <a:xfrm>
            <a:off x="1276719" y="6308360"/>
            <a:ext cx="63252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https://github.com/BeckResearchLab/small-molecule-design-toolkit</a:t>
            </a:r>
            <a:endParaRPr sz="1800">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607820"/>
            <a:ext cx="2152650" cy="51308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200" spc="-15" dirty="0">
                <a:latin typeface="Calibri"/>
                <a:cs typeface="Calibri"/>
              </a:rPr>
              <a:t>Regression</a:t>
            </a:r>
            <a:endParaRPr sz="3200">
              <a:latin typeface="Calibri"/>
              <a:cs typeface="Calibri"/>
            </a:endParaRPr>
          </a:p>
        </p:txBody>
      </p:sp>
      <p:sp>
        <p:nvSpPr>
          <p:cNvPr id="5" name="object 5"/>
          <p:cNvSpPr/>
          <p:nvPr/>
        </p:nvSpPr>
        <p:spPr>
          <a:xfrm>
            <a:off x="1820457" y="3069281"/>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6" name="object 6"/>
          <p:cNvSpPr/>
          <p:nvPr/>
        </p:nvSpPr>
        <p:spPr>
          <a:xfrm>
            <a:off x="2921073" y="3069281"/>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7" name="object 7"/>
          <p:cNvSpPr/>
          <p:nvPr/>
        </p:nvSpPr>
        <p:spPr>
          <a:xfrm>
            <a:off x="4021691" y="3069281"/>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8" name="object 8"/>
          <p:cNvSpPr/>
          <p:nvPr/>
        </p:nvSpPr>
        <p:spPr>
          <a:xfrm>
            <a:off x="5122307" y="3069281"/>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9" name="object 9"/>
          <p:cNvSpPr/>
          <p:nvPr/>
        </p:nvSpPr>
        <p:spPr>
          <a:xfrm>
            <a:off x="6222925" y="3069281"/>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0" name="object 10"/>
          <p:cNvSpPr/>
          <p:nvPr/>
        </p:nvSpPr>
        <p:spPr>
          <a:xfrm>
            <a:off x="7323541" y="3069281"/>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p>
        </p:txBody>
      </p:sp>
      <p:sp>
        <p:nvSpPr>
          <p:cNvPr id="11" name="object 11"/>
          <p:cNvSpPr/>
          <p:nvPr/>
        </p:nvSpPr>
        <p:spPr>
          <a:xfrm>
            <a:off x="1820457" y="3393174"/>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2" name="object 12"/>
          <p:cNvSpPr/>
          <p:nvPr/>
        </p:nvSpPr>
        <p:spPr>
          <a:xfrm>
            <a:off x="2921073" y="3393174"/>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3" name="object 13"/>
          <p:cNvSpPr/>
          <p:nvPr/>
        </p:nvSpPr>
        <p:spPr>
          <a:xfrm>
            <a:off x="4021691" y="3393174"/>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4" name="object 14"/>
          <p:cNvSpPr/>
          <p:nvPr/>
        </p:nvSpPr>
        <p:spPr>
          <a:xfrm>
            <a:off x="5122307" y="3393174"/>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5" name="object 15"/>
          <p:cNvSpPr/>
          <p:nvPr/>
        </p:nvSpPr>
        <p:spPr>
          <a:xfrm>
            <a:off x="6222925" y="3393174"/>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6" name="object 16"/>
          <p:cNvSpPr/>
          <p:nvPr/>
        </p:nvSpPr>
        <p:spPr>
          <a:xfrm>
            <a:off x="7323541" y="3393174"/>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p>
        </p:txBody>
      </p:sp>
      <p:sp>
        <p:nvSpPr>
          <p:cNvPr id="17" name="object 17"/>
          <p:cNvSpPr/>
          <p:nvPr/>
        </p:nvSpPr>
        <p:spPr>
          <a:xfrm>
            <a:off x="1820457" y="3717066"/>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8" name="object 18"/>
          <p:cNvSpPr/>
          <p:nvPr/>
        </p:nvSpPr>
        <p:spPr>
          <a:xfrm>
            <a:off x="2921073" y="3717066"/>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9" name="object 19"/>
          <p:cNvSpPr/>
          <p:nvPr/>
        </p:nvSpPr>
        <p:spPr>
          <a:xfrm>
            <a:off x="4021691" y="3717066"/>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20" name="object 20"/>
          <p:cNvSpPr/>
          <p:nvPr/>
        </p:nvSpPr>
        <p:spPr>
          <a:xfrm>
            <a:off x="5122307" y="3717066"/>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21" name="object 21"/>
          <p:cNvSpPr/>
          <p:nvPr/>
        </p:nvSpPr>
        <p:spPr>
          <a:xfrm>
            <a:off x="6222925" y="3717066"/>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22" name="object 22"/>
          <p:cNvSpPr/>
          <p:nvPr/>
        </p:nvSpPr>
        <p:spPr>
          <a:xfrm>
            <a:off x="7323541" y="3717066"/>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p>
        </p:txBody>
      </p:sp>
      <p:sp>
        <p:nvSpPr>
          <p:cNvPr id="23" name="object 23"/>
          <p:cNvSpPr txBox="1"/>
          <p:nvPr/>
        </p:nvSpPr>
        <p:spPr>
          <a:xfrm>
            <a:off x="3536073" y="1733373"/>
            <a:ext cx="207137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Features </a:t>
            </a:r>
            <a:r>
              <a:rPr sz="1800" dirty="0">
                <a:latin typeface="Calibri"/>
                <a:cs typeface="Calibri"/>
              </a:rPr>
              <a:t>or</a:t>
            </a:r>
            <a:r>
              <a:rPr sz="1800" spc="-35" dirty="0">
                <a:latin typeface="Calibri"/>
                <a:cs typeface="Calibri"/>
              </a:rPr>
              <a:t> </a:t>
            </a:r>
            <a:r>
              <a:rPr sz="1800" spc="-10" dirty="0">
                <a:latin typeface="Calibri"/>
                <a:cs typeface="Calibri"/>
              </a:rPr>
              <a:t>predictors</a:t>
            </a:r>
            <a:endParaRPr sz="1800">
              <a:latin typeface="Calibri"/>
              <a:cs typeface="Calibri"/>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rgbClr val="000000"/>
            </a:solidFill>
          </a:ln>
        </p:spPr>
        <p:txBody>
          <a:bodyPr wrap="square" lIns="0" tIns="0" rIns="0" bIns="0" rtlCol="0"/>
          <a:lstStyle/>
          <a:p>
            <a:endParaRPr/>
          </a:p>
        </p:txBody>
      </p:sp>
      <p:sp>
        <p:nvSpPr>
          <p:cNvPr id="25" name="object 25"/>
          <p:cNvSpPr/>
          <p:nvPr/>
        </p:nvSpPr>
        <p:spPr>
          <a:xfrm>
            <a:off x="7292054" y="2080545"/>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rgbClr val="000000"/>
            </a:solidFill>
          </a:ln>
        </p:spPr>
        <p:txBody>
          <a:bodyPr wrap="square" lIns="0" tIns="0" rIns="0" bIns="0" rtlCol="0"/>
          <a:lstStyle/>
          <a:p>
            <a:endParaRPr/>
          </a:p>
        </p:txBody>
      </p:sp>
      <p:sp>
        <p:nvSpPr>
          <p:cNvPr id="26" name="object 26"/>
          <p:cNvSpPr txBox="1"/>
          <p:nvPr/>
        </p:nvSpPr>
        <p:spPr>
          <a:xfrm>
            <a:off x="7398274" y="1732455"/>
            <a:ext cx="8826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O</a:t>
            </a:r>
            <a:r>
              <a:rPr sz="1800" dirty="0">
                <a:latin typeface="Calibri"/>
                <a:cs typeface="Calibri"/>
              </a:rPr>
              <a:t>u</a:t>
            </a:r>
            <a:r>
              <a:rPr sz="1800" spc="-25" dirty="0">
                <a:latin typeface="Calibri"/>
                <a:cs typeface="Calibri"/>
              </a:rPr>
              <a:t>t</a:t>
            </a:r>
            <a:r>
              <a:rPr sz="1800" spc="-15" dirty="0">
                <a:latin typeface="Calibri"/>
                <a:cs typeface="Calibri"/>
              </a:rPr>
              <a:t>c</a:t>
            </a:r>
            <a:r>
              <a:rPr sz="1800" dirty="0">
                <a:latin typeface="Calibri"/>
                <a:cs typeface="Calibri"/>
              </a:rPr>
              <a:t>o</a:t>
            </a:r>
            <a:r>
              <a:rPr sz="1800" spc="-5" dirty="0">
                <a:latin typeface="Calibri"/>
                <a:cs typeface="Calibri"/>
              </a:rPr>
              <a:t>m</a:t>
            </a:r>
            <a:r>
              <a:rPr sz="1800" dirty="0">
                <a:latin typeface="Calibri"/>
                <a:cs typeface="Calibri"/>
              </a:rPr>
              <a:t>e</a:t>
            </a:r>
            <a:endParaRPr sz="1800">
              <a:latin typeface="Calibri"/>
              <a:cs typeface="Calibri"/>
            </a:endParaRPr>
          </a:p>
        </p:txBody>
      </p:sp>
      <p:graphicFrame>
        <p:nvGraphicFramePr>
          <p:cNvPr id="27" name="object 27"/>
          <p:cNvGraphicFramePr>
            <a:graphicFrameLocks noGrp="1"/>
          </p:cNvGraphicFramePr>
          <p:nvPr/>
        </p:nvGraphicFramePr>
        <p:xfrm>
          <a:off x="713489" y="2423368"/>
          <a:ext cx="7703181" cy="3879850"/>
        </p:xfrm>
        <a:graphic>
          <a:graphicData uri="http://schemas.openxmlformats.org/drawingml/2006/table">
            <a:tbl>
              <a:tblPr firstRow="1" bandRow="1">
                <a:tableStyleId>{2D5ABB26-0587-4C30-8999-92F81FD0307C}</a:tableStyleId>
              </a:tblPr>
              <a:tblGrid>
                <a:gridCol w="1100455">
                  <a:extLst>
                    <a:ext uri="{9D8B030D-6E8A-4147-A177-3AD203B41FA5}">
                      <a16:colId xmlns:a16="http://schemas.microsoft.com/office/drawing/2014/main" val="20000"/>
                    </a:ext>
                  </a:extLst>
                </a:gridCol>
                <a:gridCol w="1100455">
                  <a:extLst>
                    <a:ext uri="{9D8B030D-6E8A-4147-A177-3AD203B41FA5}">
                      <a16:colId xmlns:a16="http://schemas.microsoft.com/office/drawing/2014/main" val="20001"/>
                    </a:ext>
                  </a:extLst>
                </a:gridCol>
                <a:gridCol w="1100455">
                  <a:extLst>
                    <a:ext uri="{9D8B030D-6E8A-4147-A177-3AD203B41FA5}">
                      <a16:colId xmlns:a16="http://schemas.microsoft.com/office/drawing/2014/main" val="20002"/>
                    </a:ext>
                  </a:extLst>
                </a:gridCol>
                <a:gridCol w="1100454">
                  <a:extLst>
                    <a:ext uri="{9D8B030D-6E8A-4147-A177-3AD203B41FA5}">
                      <a16:colId xmlns:a16="http://schemas.microsoft.com/office/drawing/2014/main" val="20003"/>
                    </a:ext>
                  </a:extLst>
                </a:gridCol>
                <a:gridCol w="1100454">
                  <a:extLst>
                    <a:ext uri="{9D8B030D-6E8A-4147-A177-3AD203B41FA5}">
                      <a16:colId xmlns:a16="http://schemas.microsoft.com/office/drawing/2014/main" val="20004"/>
                    </a:ext>
                  </a:extLst>
                </a:gridCol>
                <a:gridCol w="1100454">
                  <a:extLst>
                    <a:ext uri="{9D8B030D-6E8A-4147-A177-3AD203B41FA5}">
                      <a16:colId xmlns:a16="http://schemas.microsoft.com/office/drawing/2014/main" val="20005"/>
                    </a:ext>
                  </a:extLst>
                </a:gridCol>
                <a:gridCol w="1100454">
                  <a:extLst>
                    <a:ext uri="{9D8B030D-6E8A-4147-A177-3AD203B41FA5}">
                      <a16:colId xmlns:a16="http://schemas.microsoft.com/office/drawing/2014/main" val="20006"/>
                    </a:ext>
                  </a:extLst>
                </a:gridCol>
              </a:tblGrid>
              <a:tr h="639445">
                <a:tc>
                  <a:txBody>
                    <a:bodyPr/>
                    <a:lstStyle/>
                    <a:p>
                      <a:pPr>
                        <a:lnSpc>
                          <a:spcPct val="100000"/>
                        </a:lnSpc>
                        <a:spcBef>
                          <a:spcPts val="15"/>
                        </a:spcBef>
                      </a:pPr>
                      <a:endParaRPr sz="2400">
                        <a:latin typeface="Times New Roman"/>
                        <a:cs typeface="Times New Roman"/>
                      </a:endParaRPr>
                    </a:p>
                    <a:p>
                      <a:pPr marL="116839">
                        <a:lnSpc>
                          <a:spcPct val="100000"/>
                        </a:lnSpc>
                      </a:pPr>
                      <a:r>
                        <a:rPr sz="1800" b="1" spc="-5" dirty="0">
                          <a:solidFill>
                            <a:srgbClr val="FFFFFF"/>
                          </a:solidFill>
                          <a:latin typeface="Calibri"/>
                          <a:cs typeface="Calibri"/>
                        </a:rPr>
                        <a:t>Molecule</a:t>
                      </a:r>
                      <a:endParaRPr sz="180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marL="239395" marR="106045" indent="-113030">
                        <a:lnSpc>
                          <a:spcPts val="2130"/>
                        </a:lnSpc>
                        <a:spcBef>
                          <a:spcPts val="710"/>
                        </a:spcBef>
                      </a:pPr>
                      <a:r>
                        <a:rPr sz="1800" b="1" dirty="0">
                          <a:solidFill>
                            <a:srgbClr val="FFFFFF"/>
                          </a:solidFill>
                          <a:latin typeface="Calibri"/>
                          <a:cs typeface="Calibri"/>
                        </a:rPr>
                        <a:t>D</a:t>
                      </a:r>
                      <a:r>
                        <a:rPr sz="1800" b="1" spc="-10" dirty="0">
                          <a:solidFill>
                            <a:srgbClr val="FFFFFF"/>
                          </a:solidFill>
                          <a:latin typeface="Calibri"/>
                          <a:cs typeface="Calibri"/>
                        </a:rPr>
                        <a:t>i</a:t>
                      </a:r>
                      <a:r>
                        <a:rPr sz="1800" b="1" spc="0" dirty="0">
                          <a:solidFill>
                            <a:srgbClr val="FFFFFF"/>
                          </a:solidFill>
                          <a:latin typeface="Calibri"/>
                          <a:cs typeface="Calibri"/>
                        </a:rPr>
                        <a:t>ff</a:t>
                      </a:r>
                      <a:r>
                        <a:rPr sz="1800" b="1" spc="-5" dirty="0">
                          <a:solidFill>
                            <a:srgbClr val="FFFFFF"/>
                          </a:solidFill>
                          <a:latin typeface="Calibri"/>
                          <a:cs typeface="Calibri"/>
                        </a:rPr>
                        <a:t>u</a:t>
                      </a:r>
                      <a:r>
                        <a:rPr sz="1800" b="1" spc="-10" dirty="0">
                          <a:solidFill>
                            <a:srgbClr val="FFFFFF"/>
                          </a:solidFill>
                          <a:latin typeface="Calibri"/>
                          <a:cs typeface="Calibri"/>
                        </a:rPr>
                        <a:t>s</a:t>
                      </a:r>
                      <a:r>
                        <a:rPr sz="1800" b="1" spc="-5" dirty="0">
                          <a:solidFill>
                            <a:srgbClr val="FFFFFF"/>
                          </a:solidFill>
                          <a:latin typeface="Calibri"/>
                          <a:cs typeface="Calibri"/>
                        </a:rPr>
                        <a:t>io</a:t>
                      </a:r>
                      <a:r>
                        <a:rPr sz="1800" b="1" dirty="0">
                          <a:solidFill>
                            <a:srgbClr val="FFFFFF"/>
                          </a:solidFill>
                          <a:latin typeface="Calibri"/>
                          <a:cs typeface="Calibri"/>
                        </a:rPr>
                        <a:t>n  </a:t>
                      </a:r>
                      <a:r>
                        <a:rPr sz="1800" b="1" spc="-15" dirty="0">
                          <a:solidFill>
                            <a:srgbClr val="FFFFFF"/>
                          </a:solidFill>
                          <a:latin typeface="Calibri"/>
                          <a:cs typeface="Calibri"/>
                        </a:rPr>
                        <a:t>(nm/s)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217804" marR="55880" indent="-140970">
                        <a:lnSpc>
                          <a:spcPts val="2130"/>
                        </a:lnSpc>
                        <a:spcBef>
                          <a:spcPts val="710"/>
                        </a:spcBef>
                      </a:pPr>
                      <a:r>
                        <a:rPr sz="1800" b="1" dirty="0">
                          <a:solidFill>
                            <a:srgbClr val="FFFFFF"/>
                          </a:solidFill>
                          <a:latin typeface="Calibri"/>
                          <a:cs typeface="Calibri"/>
                        </a:rPr>
                        <a:t>M</a:t>
                      </a:r>
                      <a:r>
                        <a:rPr sz="1800" b="1" spc="-10" dirty="0">
                          <a:solidFill>
                            <a:srgbClr val="FFFFFF"/>
                          </a:solidFill>
                          <a:latin typeface="Calibri"/>
                          <a:cs typeface="Calibri"/>
                        </a:rPr>
                        <a:t>o</a:t>
                      </a:r>
                      <a:r>
                        <a:rPr sz="1800" b="1" spc="-5" dirty="0">
                          <a:solidFill>
                            <a:srgbClr val="FFFFFF"/>
                          </a:solidFill>
                          <a:latin typeface="Calibri"/>
                          <a:cs typeface="Calibri"/>
                        </a:rPr>
                        <a:t>l</a:t>
                      </a:r>
                      <a:r>
                        <a:rPr sz="1800" b="1" spc="-10" dirty="0">
                          <a:solidFill>
                            <a:srgbClr val="FFFFFF"/>
                          </a:solidFill>
                          <a:latin typeface="Calibri"/>
                          <a:cs typeface="Calibri"/>
                        </a:rPr>
                        <a:t>e</a:t>
                      </a:r>
                      <a:r>
                        <a:rPr sz="1800" b="1" spc="-5" dirty="0">
                          <a:solidFill>
                            <a:srgbClr val="FFFFFF"/>
                          </a:solidFill>
                          <a:latin typeface="Calibri"/>
                          <a:cs typeface="Calibri"/>
                        </a:rPr>
                        <a:t>cula</a:t>
                      </a:r>
                      <a:r>
                        <a:rPr sz="1800" b="1" dirty="0">
                          <a:solidFill>
                            <a:srgbClr val="FFFFFF"/>
                          </a:solidFill>
                          <a:latin typeface="Calibri"/>
                          <a:cs typeface="Calibri"/>
                        </a:rPr>
                        <a:t>r  </a:t>
                      </a:r>
                      <a:r>
                        <a:rPr sz="1800" b="1" spc="-20" dirty="0">
                          <a:solidFill>
                            <a:srgbClr val="FFFFFF"/>
                          </a:solidFill>
                          <a:latin typeface="Calibri"/>
                          <a:cs typeface="Calibri"/>
                        </a:rPr>
                        <a:t>Weight</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15"/>
                        </a:spcBef>
                      </a:pPr>
                      <a:endParaRPr sz="2400">
                        <a:latin typeface="Times New Roman"/>
                        <a:cs typeface="Times New Roman"/>
                      </a:endParaRPr>
                    </a:p>
                    <a:p>
                      <a:pPr marL="62865">
                        <a:lnSpc>
                          <a:spcPct val="100000"/>
                        </a:lnSpc>
                      </a:pPr>
                      <a:r>
                        <a:rPr sz="1800" b="1" spc="-5" dirty="0">
                          <a:solidFill>
                            <a:srgbClr val="FFFFFF"/>
                          </a:solidFill>
                          <a:latin typeface="Calibri"/>
                          <a:cs typeface="Calibri"/>
                        </a:rPr>
                        <a:t>C=C</a:t>
                      </a:r>
                      <a:r>
                        <a:rPr sz="1800" b="1" spc="-45" dirty="0">
                          <a:solidFill>
                            <a:srgbClr val="FFFFFF"/>
                          </a:solidFill>
                          <a:latin typeface="Calibri"/>
                          <a:cs typeface="Calibri"/>
                        </a:rPr>
                        <a:t> </a:t>
                      </a:r>
                      <a:r>
                        <a:rPr sz="1800" b="1" spc="-5" dirty="0">
                          <a:solidFill>
                            <a:srgbClr val="FFFFFF"/>
                          </a:solidFill>
                          <a:latin typeface="Calibri"/>
                          <a:cs typeface="Calibri"/>
                        </a:rPr>
                        <a:t>bonds</a:t>
                      </a:r>
                      <a:endParaRPr sz="180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227965" marR="183515" indent="-22860">
                        <a:lnSpc>
                          <a:spcPts val="2130"/>
                        </a:lnSpc>
                        <a:spcBef>
                          <a:spcPts val="710"/>
                        </a:spcBef>
                      </a:pPr>
                      <a:r>
                        <a:rPr sz="1800" b="1" dirty="0">
                          <a:solidFill>
                            <a:srgbClr val="FFFFFF"/>
                          </a:solidFill>
                          <a:latin typeface="Calibri"/>
                          <a:cs typeface="Calibri"/>
                        </a:rPr>
                        <a:t>H</a:t>
                      </a:r>
                      <a:r>
                        <a:rPr sz="1800" b="1" spc="-5" dirty="0">
                          <a:solidFill>
                            <a:srgbClr val="FFFFFF"/>
                          </a:solidFill>
                          <a:latin typeface="Calibri"/>
                          <a:cs typeface="Calibri"/>
                        </a:rPr>
                        <a:t>-b</a:t>
                      </a:r>
                      <a:r>
                        <a:rPr sz="1800" b="1" spc="-10" dirty="0">
                          <a:solidFill>
                            <a:srgbClr val="FFFFFF"/>
                          </a:solidFill>
                          <a:latin typeface="Calibri"/>
                          <a:cs typeface="Calibri"/>
                        </a:rPr>
                        <a:t>o</a:t>
                      </a:r>
                      <a:r>
                        <a:rPr sz="1800" b="1" spc="-5" dirty="0">
                          <a:solidFill>
                            <a:srgbClr val="FFFFFF"/>
                          </a:solidFill>
                          <a:latin typeface="Calibri"/>
                          <a:cs typeface="Calibri"/>
                        </a:rPr>
                        <a:t>nd  </a:t>
                      </a:r>
                      <a:r>
                        <a:rPr sz="1800" b="1" spc="-10" dirty="0">
                          <a:solidFill>
                            <a:srgbClr val="FFFFFF"/>
                          </a:solidFill>
                          <a:latin typeface="Calibri"/>
                          <a:cs typeface="Calibri"/>
                        </a:rPr>
                        <a:t>donors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103505" marR="80010" indent="101600">
                        <a:lnSpc>
                          <a:spcPts val="2130"/>
                        </a:lnSpc>
                        <a:spcBef>
                          <a:spcPts val="710"/>
                        </a:spcBef>
                      </a:pPr>
                      <a:r>
                        <a:rPr sz="1800" b="1" spc="-5" dirty="0">
                          <a:solidFill>
                            <a:srgbClr val="FFFFFF"/>
                          </a:solidFill>
                          <a:latin typeface="Calibri"/>
                          <a:cs typeface="Calibri"/>
                        </a:rPr>
                        <a:t>H-bond  acce</a:t>
                      </a:r>
                      <a:r>
                        <a:rPr sz="1800" b="1" spc="-10" dirty="0">
                          <a:solidFill>
                            <a:srgbClr val="FFFFFF"/>
                          </a:solidFill>
                          <a:latin typeface="Calibri"/>
                          <a:cs typeface="Calibri"/>
                        </a:rPr>
                        <a:t>p</a:t>
                      </a:r>
                      <a:r>
                        <a:rPr sz="1800" b="1" spc="-20" dirty="0">
                          <a:solidFill>
                            <a:srgbClr val="FFFFFF"/>
                          </a:solidFill>
                          <a:latin typeface="Calibri"/>
                          <a:cs typeface="Calibri"/>
                        </a:rPr>
                        <a:t>t</a:t>
                      </a:r>
                      <a:r>
                        <a:rPr sz="1800" b="1" spc="-5" dirty="0">
                          <a:solidFill>
                            <a:srgbClr val="FFFFFF"/>
                          </a:solidFill>
                          <a:latin typeface="Calibri"/>
                          <a:cs typeface="Calibri"/>
                        </a:rPr>
                        <a:t>o</a:t>
                      </a:r>
                      <a:r>
                        <a:rPr sz="1800" b="1" spc="-25" dirty="0">
                          <a:solidFill>
                            <a:srgbClr val="FFFFFF"/>
                          </a:solidFill>
                          <a:latin typeface="Calibri"/>
                          <a:cs typeface="Calibri"/>
                        </a:rPr>
                        <a:t>r</a:t>
                      </a:r>
                      <a:r>
                        <a:rPr sz="1800" b="1" dirty="0">
                          <a:solidFill>
                            <a:srgbClr val="FFFFFF"/>
                          </a:solidFill>
                          <a:latin typeface="Calibri"/>
                          <a:cs typeface="Calibri"/>
                        </a:rPr>
                        <a:t>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5"/>
                        </a:spcBef>
                      </a:pPr>
                      <a:endParaRPr sz="2350">
                        <a:latin typeface="Times New Roman"/>
                        <a:cs typeface="Times New Roman"/>
                      </a:endParaRPr>
                    </a:p>
                    <a:p>
                      <a:pPr marL="201295">
                        <a:lnSpc>
                          <a:spcPct val="100000"/>
                        </a:lnSpc>
                      </a:pPr>
                      <a:r>
                        <a:rPr sz="1800" b="1" spc="-15" dirty="0">
                          <a:solidFill>
                            <a:srgbClr val="FFFFFF"/>
                          </a:solidFill>
                          <a:latin typeface="Calibri"/>
                          <a:cs typeface="Calibri"/>
                        </a:rPr>
                        <a:t>Kd</a:t>
                      </a:r>
                      <a:r>
                        <a:rPr sz="1800" b="1" spc="-25" dirty="0">
                          <a:solidFill>
                            <a:srgbClr val="FFFFFF"/>
                          </a:solidFill>
                          <a:latin typeface="Calibri"/>
                          <a:cs typeface="Calibri"/>
                        </a:rPr>
                        <a:t> </a:t>
                      </a:r>
                      <a:r>
                        <a:rPr sz="1800" b="1" dirty="0">
                          <a:solidFill>
                            <a:srgbClr val="FFFFFF"/>
                          </a:solidFill>
                          <a:latin typeface="Calibri"/>
                          <a:cs typeface="Calibri"/>
                        </a:rPr>
                        <a:t>(fM)</a:t>
                      </a:r>
                      <a:endParaRPr sz="1800">
                        <a:latin typeface="Calibri"/>
                        <a:cs typeface="Calibri"/>
                      </a:endParaRPr>
                    </a:p>
                  </a:txBody>
                  <a:tcPr marL="0" marR="0" marT="63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extLst>
                  <a:ext uri="{0D108BD9-81ED-4DB2-BD59-A6C34878D82A}">
                    <a16:rowId xmlns:a16="http://schemas.microsoft.com/office/drawing/2014/main" val="10000"/>
                  </a:ext>
                </a:extLst>
              </a:tr>
              <a:tr h="321945">
                <a:tc>
                  <a:txBody>
                    <a:bodyPr/>
                    <a:lstStyle/>
                    <a:p>
                      <a:pPr algn="r">
                        <a:lnSpc>
                          <a:spcPts val="2145"/>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000000"/>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ts val="2145"/>
                        </a:lnSpc>
                        <a:spcBef>
                          <a:spcPts val="290"/>
                        </a:spcBef>
                      </a:pPr>
                      <a:r>
                        <a:rPr sz="1800" dirty="0">
                          <a:latin typeface="Calibri"/>
                          <a:cs typeface="Calibri"/>
                        </a:rPr>
                        <a:t>8</a:t>
                      </a:r>
                      <a:endParaRPr sz="1800">
                        <a:latin typeface="Calibri"/>
                        <a:cs typeface="Calibri"/>
                      </a:endParaRPr>
                    </a:p>
                  </a:txBody>
                  <a:tcPr marL="0" marR="0" marT="36830" marB="0">
                    <a:lnL w="19050">
                      <a:solidFill>
                        <a:srgbClr val="000000"/>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dirty="0">
                          <a:latin typeface="Calibri"/>
                          <a:cs typeface="Calibri"/>
                        </a:rPr>
                        <a:t>66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000000"/>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b="1" dirty="0">
                          <a:solidFill>
                            <a:srgbClr val="FFFFFF"/>
                          </a:solidFill>
                          <a:latin typeface="Calibri"/>
                          <a:cs typeface="Calibri"/>
                        </a:rPr>
                        <a:t>1</a:t>
                      </a:r>
                      <a:endParaRPr sz="1800">
                        <a:latin typeface="Calibri"/>
                        <a:cs typeface="Calibri"/>
                      </a:endParaRPr>
                    </a:p>
                  </a:txBody>
                  <a:tcPr marL="0" marR="0" marT="36830" marB="0">
                    <a:lnL w="19050">
                      <a:solidFill>
                        <a:srgbClr val="000000"/>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79646"/>
                    </a:solidFill>
                  </a:tcPr>
                </a:tc>
                <a:extLst>
                  <a:ext uri="{0D108BD9-81ED-4DB2-BD59-A6C34878D82A}">
                    <a16:rowId xmlns:a16="http://schemas.microsoft.com/office/drawing/2014/main" val="10001"/>
                  </a:ext>
                </a:extLst>
              </a:tr>
              <a:tr h="335280">
                <a:tc>
                  <a:txBody>
                    <a:bodyPr/>
                    <a:lstStyle/>
                    <a:p>
                      <a:pPr algn="r">
                        <a:lnSpc>
                          <a:spcPct val="100000"/>
                        </a:lnSpc>
                        <a:spcBef>
                          <a:spcPts val="305"/>
                        </a:spcBef>
                      </a:pPr>
                      <a:r>
                        <a:rPr sz="1800" dirty="0">
                          <a:latin typeface="Calibri"/>
                          <a:cs typeface="Calibri"/>
                        </a:rPr>
                        <a:t>2</a:t>
                      </a:r>
                      <a:endParaRPr sz="1800">
                        <a:latin typeface="Calibri"/>
                        <a:cs typeface="Calibri"/>
                      </a:endParaRPr>
                    </a:p>
                  </a:txBody>
                  <a:tcPr marL="0" marR="0" marT="38735" marB="0">
                    <a:lnL w="19050">
                      <a:solidFill>
                        <a:srgbClr val="FFFFFF"/>
                      </a:solidFill>
                      <a:prstDash val="solid"/>
                    </a:lnL>
                    <a:lnR w="19050">
                      <a:solidFill>
                        <a:srgbClr val="000000"/>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305"/>
                        </a:spcBef>
                      </a:pPr>
                      <a:r>
                        <a:rPr sz="1800" dirty="0">
                          <a:latin typeface="Calibri"/>
                          <a:cs typeface="Calibri"/>
                        </a:rPr>
                        <a:t>5</a:t>
                      </a:r>
                      <a:endParaRPr sz="1800">
                        <a:latin typeface="Calibri"/>
                        <a:cs typeface="Calibri"/>
                      </a:endParaRPr>
                    </a:p>
                  </a:txBody>
                  <a:tcPr marL="0" marR="0" marT="38735" marB="0">
                    <a:lnL w="19050">
                      <a:solidFill>
                        <a:srgbClr val="000000"/>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dirty="0">
                          <a:latin typeface="Calibri"/>
                          <a:cs typeface="Calibri"/>
                        </a:rPr>
                        <a:t>44</a:t>
                      </a:r>
                      <a:endParaRPr sz="1800">
                        <a:latin typeface="Calibri"/>
                        <a:cs typeface="Calibri"/>
                      </a:endParaRPr>
                    </a:p>
                  </a:txBody>
                  <a:tcPr marL="0" marR="0" marT="38735"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dirty="0">
                          <a:latin typeface="Calibri"/>
                          <a:cs typeface="Calibri"/>
                        </a:rPr>
                        <a:t>2</a:t>
                      </a:r>
                      <a:endParaRPr sz="1800">
                        <a:latin typeface="Calibri"/>
                        <a:cs typeface="Calibri"/>
                      </a:endParaRPr>
                    </a:p>
                  </a:txBody>
                  <a:tcPr marL="0" marR="0" marT="38735"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dirty="0">
                          <a:latin typeface="Calibri"/>
                          <a:cs typeface="Calibri"/>
                        </a:rPr>
                        <a:t>1</a:t>
                      </a:r>
                      <a:endParaRPr sz="1800">
                        <a:latin typeface="Calibri"/>
                        <a:cs typeface="Calibri"/>
                      </a:endParaRPr>
                    </a:p>
                  </a:txBody>
                  <a:tcPr marL="0" marR="0" marT="38735"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dirty="0">
                          <a:latin typeface="Calibri"/>
                          <a:cs typeface="Calibri"/>
                        </a:rPr>
                        <a:t>0</a:t>
                      </a:r>
                      <a:endParaRPr sz="1800">
                        <a:latin typeface="Calibri"/>
                        <a:cs typeface="Calibri"/>
                      </a:endParaRPr>
                    </a:p>
                  </a:txBody>
                  <a:tcPr marL="0" marR="0" marT="38735" marB="0">
                    <a:lnL w="19050">
                      <a:solidFill>
                        <a:srgbClr val="FFFFFF"/>
                      </a:solidFill>
                      <a:prstDash val="solid"/>
                    </a:lnL>
                    <a:lnR w="19050">
                      <a:solidFill>
                        <a:srgbClr val="000000"/>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b="1" dirty="0">
                          <a:solidFill>
                            <a:srgbClr val="FFFFFF"/>
                          </a:solidFill>
                          <a:latin typeface="Calibri"/>
                          <a:cs typeface="Calibri"/>
                        </a:rPr>
                        <a:t>12</a:t>
                      </a:r>
                      <a:endParaRPr sz="1800">
                        <a:latin typeface="Calibri"/>
                        <a:cs typeface="Calibri"/>
                      </a:endParaRPr>
                    </a:p>
                  </a:txBody>
                  <a:tcPr marL="0" marR="0" marT="38735" marB="0">
                    <a:lnL w="19050">
                      <a:solidFill>
                        <a:srgbClr val="000000"/>
                      </a:solidFill>
                      <a:prstDash val="solid"/>
                    </a:lnL>
                    <a:lnR w="19050">
                      <a:solidFill>
                        <a:srgbClr val="FFFFFF"/>
                      </a:solidFill>
                      <a:prstDash val="solid"/>
                    </a:lnR>
                    <a:lnT w="76200">
                      <a:solidFill>
                        <a:srgbClr val="000000"/>
                      </a:solidFill>
                      <a:prstDash val="solid"/>
                    </a:lnT>
                    <a:lnB w="76200">
                      <a:solidFill>
                        <a:srgbClr val="000000"/>
                      </a:solidFill>
                      <a:prstDash val="solid"/>
                    </a:lnB>
                  </a:tcPr>
                </a:tc>
                <a:extLst>
                  <a:ext uri="{0D108BD9-81ED-4DB2-BD59-A6C34878D82A}">
                    <a16:rowId xmlns:a16="http://schemas.microsoft.com/office/drawing/2014/main" val="10002"/>
                  </a:ext>
                </a:extLst>
              </a:tr>
              <a:tr h="313690">
                <a:tc>
                  <a:txBody>
                    <a:bodyPr/>
                    <a:lstStyle/>
                    <a:p>
                      <a:pPr algn="r">
                        <a:lnSpc>
                          <a:spcPct val="100000"/>
                        </a:lnSpc>
                        <a:spcBef>
                          <a:spcPts val="210"/>
                        </a:spcBef>
                      </a:pPr>
                      <a:r>
                        <a:rPr sz="1800" dirty="0">
                          <a:latin typeface="Calibri"/>
                          <a:cs typeface="Calibri"/>
                        </a:rPr>
                        <a:t>3</a:t>
                      </a:r>
                      <a:endParaRPr sz="1800">
                        <a:latin typeface="Calibri"/>
                        <a:cs typeface="Calibri"/>
                      </a:endParaRPr>
                    </a:p>
                  </a:txBody>
                  <a:tcPr marL="0" marR="0" marT="26670" marB="0">
                    <a:lnL w="19050">
                      <a:solidFill>
                        <a:srgbClr val="FFFFFF"/>
                      </a:solidFill>
                      <a:prstDash val="solid"/>
                    </a:lnL>
                    <a:lnR w="19050">
                      <a:solidFill>
                        <a:srgbClr val="000000"/>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10"/>
                        </a:spcBef>
                      </a:pPr>
                      <a:r>
                        <a:rPr sz="1800" dirty="0">
                          <a:latin typeface="Calibri"/>
                          <a:cs typeface="Calibri"/>
                        </a:rPr>
                        <a:t>6</a:t>
                      </a:r>
                      <a:endParaRPr sz="1800">
                        <a:latin typeface="Calibri"/>
                        <a:cs typeface="Calibri"/>
                      </a:endParaRPr>
                    </a:p>
                  </a:txBody>
                  <a:tcPr marL="0" marR="0" marT="26670" marB="0">
                    <a:lnL w="19050">
                      <a:solidFill>
                        <a:srgbClr val="000000"/>
                      </a:solidFill>
                      <a:prstDash val="solid"/>
                    </a:lnL>
                    <a:lnR w="19050">
                      <a:solidFill>
                        <a:srgbClr val="FFFFFF"/>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dirty="0">
                          <a:latin typeface="Calibri"/>
                          <a:cs typeface="Calibri"/>
                        </a:rPr>
                        <a:t>95</a:t>
                      </a:r>
                      <a:endParaRPr sz="1800">
                        <a:latin typeface="Calibri"/>
                        <a:cs typeface="Calibri"/>
                      </a:endParaRPr>
                    </a:p>
                  </a:txBody>
                  <a:tcPr marL="0" marR="0" marT="26670" marB="0">
                    <a:lnL w="19050">
                      <a:solidFill>
                        <a:srgbClr val="FFFFFF"/>
                      </a:solidFill>
                      <a:prstDash val="solid"/>
                    </a:lnL>
                    <a:lnR w="19050">
                      <a:solidFill>
                        <a:srgbClr val="FFFFFF"/>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dirty="0">
                          <a:latin typeface="Calibri"/>
                          <a:cs typeface="Calibri"/>
                        </a:rPr>
                        <a:t>0</a:t>
                      </a:r>
                      <a:endParaRPr sz="1800">
                        <a:latin typeface="Calibri"/>
                        <a:cs typeface="Calibri"/>
                      </a:endParaRPr>
                    </a:p>
                  </a:txBody>
                  <a:tcPr marL="0" marR="0" marT="26670" marB="0">
                    <a:lnL w="19050">
                      <a:solidFill>
                        <a:srgbClr val="FFFFFF"/>
                      </a:solidFill>
                      <a:prstDash val="solid"/>
                    </a:lnL>
                    <a:lnR w="19050">
                      <a:solidFill>
                        <a:srgbClr val="FFFFFF"/>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dirty="0">
                          <a:latin typeface="Calibri"/>
                          <a:cs typeface="Calibri"/>
                        </a:rPr>
                        <a:t>2</a:t>
                      </a:r>
                      <a:endParaRPr sz="1800">
                        <a:latin typeface="Calibri"/>
                        <a:cs typeface="Calibri"/>
                      </a:endParaRPr>
                    </a:p>
                  </a:txBody>
                  <a:tcPr marL="0" marR="0" marT="26670" marB="0">
                    <a:lnL w="19050">
                      <a:solidFill>
                        <a:srgbClr val="FFFFFF"/>
                      </a:solidFill>
                      <a:prstDash val="solid"/>
                    </a:lnL>
                    <a:lnR w="19050">
                      <a:solidFill>
                        <a:srgbClr val="FFFFFF"/>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dirty="0">
                          <a:latin typeface="Calibri"/>
                          <a:cs typeface="Calibri"/>
                        </a:rPr>
                        <a:t>0</a:t>
                      </a:r>
                      <a:endParaRPr sz="1800">
                        <a:latin typeface="Calibri"/>
                        <a:cs typeface="Calibri"/>
                      </a:endParaRPr>
                    </a:p>
                  </a:txBody>
                  <a:tcPr marL="0" marR="0" marT="26670" marB="0">
                    <a:lnL w="19050">
                      <a:solidFill>
                        <a:srgbClr val="FFFFFF"/>
                      </a:solidFill>
                      <a:prstDash val="solid"/>
                    </a:lnL>
                    <a:lnR w="19050">
                      <a:solidFill>
                        <a:srgbClr val="000000"/>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b="1" dirty="0">
                          <a:solidFill>
                            <a:srgbClr val="FFFFFF"/>
                          </a:solidFill>
                          <a:latin typeface="Calibri"/>
                          <a:cs typeface="Calibri"/>
                        </a:rPr>
                        <a:t>14</a:t>
                      </a:r>
                      <a:endParaRPr sz="1800">
                        <a:latin typeface="Calibri"/>
                        <a:cs typeface="Calibri"/>
                      </a:endParaRPr>
                    </a:p>
                  </a:txBody>
                  <a:tcPr marL="0" marR="0" marT="26670" marB="0">
                    <a:lnL w="19050">
                      <a:solidFill>
                        <a:srgbClr val="000000"/>
                      </a:solidFill>
                      <a:prstDash val="solid"/>
                    </a:lnL>
                    <a:lnR w="19050">
                      <a:solidFill>
                        <a:srgbClr val="FFFFFF"/>
                      </a:solidFill>
                      <a:prstDash val="solid"/>
                    </a:lnR>
                    <a:lnT w="76200">
                      <a:solidFill>
                        <a:srgbClr val="000000"/>
                      </a:solidFill>
                      <a:prstDash val="solid"/>
                    </a:lnT>
                    <a:lnB w="19050">
                      <a:solidFill>
                        <a:srgbClr val="FFFFFF"/>
                      </a:solidFill>
                      <a:prstDash val="solid"/>
                    </a:lnB>
                  </a:tcPr>
                </a:tc>
                <a:extLst>
                  <a:ext uri="{0D108BD9-81ED-4DB2-BD59-A6C34878D82A}">
                    <a16:rowId xmlns:a16="http://schemas.microsoft.com/office/drawing/2014/main" val="10003"/>
                  </a:ext>
                </a:extLst>
              </a:tr>
              <a:tr h="323850">
                <a:tc>
                  <a:txBody>
                    <a:bodyPr/>
                    <a:lstStyle/>
                    <a:p>
                      <a:pPr algn="r">
                        <a:lnSpc>
                          <a:spcPct val="100000"/>
                        </a:lnSpc>
                        <a:spcBef>
                          <a:spcPts val="290"/>
                        </a:spcBef>
                      </a:pPr>
                      <a:r>
                        <a:rPr sz="1800" dirty="0">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4"/>
                  </a:ext>
                </a:extLst>
              </a:tr>
              <a:tr h="323850">
                <a:tc>
                  <a:txBody>
                    <a:bodyPr/>
                    <a:lstStyle/>
                    <a:p>
                      <a:pPr algn="r">
                        <a:lnSpc>
                          <a:spcPct val="100000"/>
                        </a:lnSpc>
                        <a:spcBef>
                          <a:spcPts val="290"/>
                        </a:spcBef>
                      </a:pPr>
                      <a:r>
                        <a:rPr sz="1800" dirty="0">
                          <a:latin typeface="Calibri"/>
                          <a:cs typeface="Calibri"/>
                        </a:rPr>
                        <a:t>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5"/>
                  </a:ext>
                </a:extLst>
              </a:tr>
              <a:tr h="323850">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6"/>
                  </a:ext>
                </a:extLst>
              </a:tr>
              <a:tr h="323850">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7"/>
                  </a:ext>
                </a:extLst>
              </a:tr>
              <a:tr h="323850">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8"/>
                  </a:ext>
                </a:extLst>
              </a:tr>
              <a:tr h="323850">
                <a:tc>
                  <a:txBody>
                    <a:bodyPr/>
                    <a:lstStyle/>
                    <a:p>
                      <a:pPr algn="r">
                        <a:lnSpc>
                          <a:spcPct val="100000"/>
                        </a:lnSpc>
                        <a:spcBef>
                          <a:spcPts val="290"/>
                        </a:spcBef>
                      </a:pPr>
                      <a:r>
                        <a:rPr sz="1800" dirty="0">
                          <a:latin typeface="Calibri"/>
                          <a:cs typeface="Calibri"/>
                        </a:rPr>
                        <a:t>9</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57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9"/>
                  </a:ext>
                </a:extLst>
              </a:tr>
              <a:tr h="323850">
                <a:tc>
                  <a:txBody>
                    <a:bodyPr/>
                    <a:lstStyle/>
                    <a:p>
                      <a:pPr algn="r">
                        <a:lnSpc>
                          <a:spcPct val="100000"/>
                        </a:lnSpc>
                        <a:spcBef>
                          <a:spcPts val="290"/>
                        </a:spcBef>
                      </a:pPr>
                      <a:r>
                        <a:rPr sz="1800" dirty="0">
                          <a:latin typeface="Calibri"/>
                          <a:cs typeface="Calibri"/>
                        </a:rPr>
                        <a:t>10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121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10"/>
                  </a:ext>
                </a:extLst>
              </a:tr>
            </a:tbl>
          </a:graphicData>
        </a:graphic>
      </p:graphicFrame>
      <p:sp>
        <p:nvSpPr>
          <p:cNvPr id="28" name="object 28"/>
          <p:cNvSpPr/>
          <p:nvPr/>
        </p:nvSpPr>
        <p:spPr>
          <a:xfrm>
            <a:off x="1794932" y="3335866"/>
            <a:ext cx="5638800" cy="49106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607820"/>
            <a:ext cx="2152650" cy="51308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200" spc="-15" dirty="0">
                <a:latin typeface="Calibri"/>
                <a:cs typeface="Calibri"/>
              </a:rPr>
              <a:t>Regression</a:t>
            </a:r>
            <a:endParaRPr sz="3200">
              <a:latin typeface="Calibri"/>
              <a:cs typeface="Calibri"/>
            </a:endParaRPr>
          </a:p>
        </p:txBody>
      </p:sp>
      <p:sp>
        <p:nvSpPr>
          <p:cNvPr id="5" name="object 5"/>
          <p:cNvSpPr/>
          <p:nvPr/>
        </p:nvSpPr>
        <p:spPr>
          <a:xfrm>
            <a:off x="719839"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D9D9D9"/>
          </a:solidFill>
        </p:spPr>
        <p:txBody>
          <a:bodyPr wrap="square" lIns="0" tIns="0" rIns="0" bIns="0" rtlCol="0"/>
          <a:lstStyle/>
          <a:p>
            <a:endParaRPr/>
          </a:p>
        </p:txBody>
      </p:sp>
      <p:sp>
        <p:nvSpPr>
          <p:cNvPr id="6" name="object 6"/>
          <p:cNvSpPr/>
          <p:nvPr/>
        </p:nvSpPr>
        <p:spPr>
          <a:xfrm>
            <a:off x="1820457"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7" name="object 7"/>
          <p:cNvSpPr/>
          <p:nvPr/>
        </p:nvSpPr>
        <p:spPr>
          <a:xfrm>
            <a:off x="2921073"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8" name="object 8"/>
          <p:cNvSpPr/>
          <p:nvPr/>
        </p:nvSpPr>
        <p:spPr>
          <a:xfrm>
            <a:off x="4021691"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9" name="object 9"/>
          <p:cNvSpPr/>
          <p:nvPr/>
        </p:nvSpPr>
        <p:spPr>
          <a:xfrm>
            <a:off x="5122307"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0" name="object 10"/>
          <p:cNvSpPr/>
          <p:nvPr/>
        </p:nvSpPr>
        <p:spPr>
          <a:xfrm>
            <a:off x="6222925" y="5984309"/>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1" name="object 11"/>
          <p:cNvSpPr/>
          <p:nvPr/>
        </p:nvSpPr>
        <p:spPr>
          <a:xfrm>
            <a:off x="7323541" y="5984309"/>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p>
        </p:txBody>
      </p:sp>
      <p:sp>
        <p:nvSpPr>
          <p:cNvPr id="12" name="object 12"/>
          <p:cNvSpPr/>
          <p:nvPr/>
        </p:nvSpPr>
        <p:spPr>
          <a:xfrm>
            <a:off x="719839"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D9D9D9"/>
          </a:solidFill>
        </p:spPr>
        <p:txBody>
          <a:bodyPr wrap="square" lIns="0" tIns="0" rIns="0" bIns="0" rtlCol="0"/>
          <a:lstStyle/>
          <a:p>
            <a:endParaRPr/>
          </a:p>
        </p:txBody>
      </p:sp>
      <p:sp>
        <p:nvSpPr>
          <p:cNvPr id="13" name="object 13"/>
          <p:cNvSpPr/>
          <p:nvPr/>
        </p:nvSpPr>
        <p:spPr>
          <a:xfrm>
            <a:off x="1820457"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4" name="object 14"/>
          <p:cNvSpPr/>
          <p:nvPr/>
        </p:nvSpPr>
        <p:spPr>
          <a:xfrm>
            <a:off x="2921073"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5" name="object 15"/>
          <p:cNvSpPr/>
          <p:nvPr/>
        </p:nvSpPr>
        <p:spPr>
          <a:xfrm>
            <a:off x="4021691"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6" name="object 16"/>
          <p:cNvSpPr/>
          <p:nvPr/>
        </p:nvSpPr>
        <p:spPr>
          <a:xfrm>
            <a:off x="5122307"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7" name="object 17"/>
          <p:cNvSpPr/>
          <p:nvPr/>
        </p:nvSpPr>
        <p:spPr>
          <a:xfrm>
            <a:off x="6222925" y="6308201"/>
            <a:ext cx="1101090" cy="324485"/>
          </a:xfrm>
          <a:custGeom>
            <a:avLst/>
            <a:gdLst/>
            <a:ahLst/>
            <a:cxnLst/>
            <a:rect l="l" t="t" r="r" b="b"/>
            <a:pathLst>
              <a:path w="1101090"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8" name="object 18"/>
          <p:cNvSpPr/>
          <p:nvPr/>
        </p:nvSpPr>
        <p:spPr>
          <a:xfrm>
            <a:off x="7323541" y="6308201"/>
            <a:ext cx="1101090" cy="324485"/>
          </a:xfrm>
          <a:custGeom>
            <a:avLst/>
            <a:gdLst/>
            <a:ahLst/>
            <a:cxnLst/>
            <a:rect l="l" t="t" r="r" b="b"/>
            <a:pathLst>
              <a:path w="1101090" h="324484">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p>
        </p:txBody>
      </p:sp>
      <p:sp>
        <p:nvSpPr>
          <p:cNvPr id="19" name="object 19"/>
          <p:cNvSpPr txBox="1"/>
          <p:nvPr/>
        </p:nvSpPr>
        <p:spPr>
          <a:xfrm>
            <a:off x="3536073" y="1733373"/>
            <a:ext cx="207137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Features </a:t>
            </a:r>
            <a:r>
              <a:rPr sz="1800" dirty="0">
                <a:latin typeface="Calibri"/>
                <a:cs typeface="Calibri"/>
              </a:rPr>
              <a:t>or</a:t>
            </a:r>
            <a:r>
              <a:rPr sz="1800" spc="-35" dirty="0">
                <a:latin typeface="Calibri"/>
                <a:cs typeface="Calibri"/>
              </a:rPr>
              <a:t> </a:t>
            </a:r>
            <a:r>
              <a:rPr sz="1800" spc="-10" dirty="0">
                <a:latin typeface="Calibri"/>
                <a:cs typeface="Calibri"/>
              </a:rPr>
              <a:t>predictors</a:t>
            </a:r>
            <a:endParaRPr sz="1800">
              <a:latin typeface="Calibri"/>
              <a:cs typeface="Calibri"/>
            </a:endParaRPr>
          </a:p>
        </p:txBody>
      </p:sp>
      <p:sp>
        <p:nvSpPr>
          <p:cNvPr id="20" name="object 20"/>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rgbClr val="000000"/>
            </a:solidFill>
          </a:ln>
        </p:spPr>
        <p:txBody>
          <a:bodyPr wrap="square" lIns="0" tIns="0" rIns="0" bIns="0" rtlCol="0"/>
          <a:lstStyle/>
          <a:p>
            <a:endParaRPr/>
          </a:p>
        </p:txBody>
      </p:sp>
      <p:sp>
        <p:nvSpPr>
          <p:cNvPr id="21" name="object 21"/>
          <p:cNvSpPr/>
          <p:nvPr/>
        </p:nvSpPr>
        <p:spPr>
          <a:xfrm>
            <a:off x="7292054" y="2080545"/>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rgbClr val="000000"/>
            </a:solidFill>
          </a:ln>
        </p:spPr>
        <p:txBody>
          <a:bodyPr wrap="square" lIns="0" tIns="0" rIns="0" bIns="0" rtlCol="0"/>
          <a:lstStyle/>
          <a:p>
            <a:endParaRPr/>
          </a:p>
        </p:txBody>
      </p:sp>
      <p:sp>
        <p:nvSpPr>
          <p:cNvPr id="22" name="object 22"/>
          <p:cNvSpPr txBox="1"/>
          <p:nvPr/>
        </p:nvSpPr>
        <p:spPr>
          <a:xfrm>
            <a:off x="7398274" y="1732455"/>
            <a:ext cx="8826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O</a:t>
            </a:r>
            <a:r>
              <a:rPr sz="1800" dirty="0">
                <a:latin typeface="Calibri"/>
                <a:cs typeface="Calibri"/>
              </a:rPr>
              <a:t>u</a:t>
            </a:r>
            <a:r>
              <a:rPr sz="1800" spc="-25" dirty="0">
                <a:latin typeface="Calibri"/>
                <a:cs typeface="Calibri"/>
              </a:rPr>
              <a:t>t</a:t>
            </a:r>
            <a:r>
              <a:rPr sz="1800" spc="-15" dirty="0">
                <a:latin typeface="Calibri"/>
                <a:cs typeface="Calibri"/>
              </a:rPr>
              <a:t>c</a:t>
            </a:r>
            <a:r>
              <a:rPr sz="1800" dirty="0">
                <a:latin typeface="Calibri"/>
                <a:cs typeface="Calibri"/>
              </a:rPr>
              <a:t>o</a:t>
            </a:r>
            <a:r>
              <a:rPr sz="1800" spc="-5" dirty="0">
                <a:latin typeface="Calibri"/>
                <a:cs typeface="Calibri"/>
              </a:rPr>
              <a:t>m</a:t>
            </a:r>
            <a:r>
              <a:rPr sz="1800" dirty="0">
                <a:latin typeface="Calibri"/>
                <a:cs typeface="Calibri"/>
              </a:rPr>
              <a:t>e</a:t>
            </a:r>
            <a:endParaRPr sz="1800">
              <a:latin typeface="Calibri"/>
              <a:cs typeface="Calibri"/>
            </a:endParaRPr>
          </a:p>
        </p:txBody>
      </p:sp>
      <p:graphicFrame>
        <p:nvGraphicFramePr>
          <p:cNvPr id="23" name="object 23"/>
          <p:cNvGraphicFramePr>
            <a:graphicFrameLocks noGrp="1"/>
          </p:cNvGraphicFramePr>
          <p:nvPr/>
        </p:nvGraphicFramePr>
        <p:xfrm>
          <a:off x="713489" y="2423368"/>
          <a:ext cx="7703181" cy="4203700"/>
        </p:xfrm>
        <a:graphic>
          <a:graphicData uri="http://schemas.openxmlformats.org/drawingml/2006/table">
            <a:tbl>
              <a:tblPr firstRow="1" bandRow="1">
                <a:tableStyleId>{2D5ABB26-0587-4C30-8999-92F81FD0307C}</a:tableStyleId>
              </a:tblPr>
              <a:tblGrid>
                <a:gridCol w="1100455">
                  <a:extLst>
                    <a:ext uri="{9D8B030D-6E8A-4147-A177-3AD203B41FA5}">
                      <a16:colId xmlns:a16="http://schemas.microsoft.com/office/drawing/2014/main" val="20000"/>
                    </a:ext>
                  </a:extLst>
                </a:gridCol>
                <a:gridCol w="1100455">
                  <a:extLst>
                    <a:ext uri="{9D8B030D-6E8A-4147-A177-3AD203B41FA5}">
                      <a16:colId xmlns:a16="http://schemas.microsoft.com/office/drawing/2014/main" val="20001"/>
                    </a:ext>
                  </a:extLst>
                </a:gridCol>
                <a:gridCol w="1100455">
                  <a:extLst>
                    <a:ext uri="{9D8B030D-6E8A-4147-A177-3AD203B41FA5}">
                      <a16:colId xmlns:a16="http://schemas.microsoft.com/office/drawing/2014/main" val="20002"/>
                    </a:ext>
                  </a:extLst>
                </a:gridCol>
                <a:gridCol w="1100454">
                  <a:extLst>
                    <a:ext uri="{9D8B030D-6E8A-4147-A177-3AD203B41FA5}">
                      <a16:colId xmlns:a16="http://schemas.microsoft.com/office/drawing/2014/main" val="20003"/>
                    </a:ext>
                  </a:extLst>
                </a:gridCol>
                <a:gridCol w="1100454">
                  <a:extLst>
                    <a:ext uri="{9D8B030D-6E8A-4147-A177-3AD203B41FA5}">
                      <a16:colId xmlns:a16="http://schemas.microsoft.com/office/drawing/2014/main" val="20004"/>
                    </a:ext>
                  </a:extLst>
                </a:gridCol>
                <a:gridCol w="1100454">
                  <a:extLst>
                    <a:ext uri="{9D8B030D-6E8A-4147-A177-3AD203B41FA5}">
                      <a16:colId xmlns:a16="http://schemas.microsoft.com/office/drawing/2014/main" val="20005"/>
                    </a:ext>
                  </a:extLst>
                </a:gridCol>
                <a:gridCol w="1100454">
                  <a:extLst>
                    <a:ext uri="{9D8B030D-6E8A-4147-A177-3AD203B41FA5}">
                      <a16:colId xmlns:a16="http://schemas.microsoft.com/office/drawing/2014/main" val="20006"/>
                    </a:ext>
                  </a:extLst>
                </a:gridCol>
              </a:tblGrid>
              <a:tr h="639445">
                <a:tc>
                  <a:txBody>
                    <a:bodyPr/>
                    <a:lstStyle/>
                    <a:p>
                      <a:pPr>
                        <a:lnSpc>
                          <a:spcPct val="100000"/>
                        </a:lnSpc>
                        <a:spcBef>
                          <a:spcPts val="15"/>
                        </a:spcBef>
                      </a:pPr>
                      <a:endParaRPr sz="2400">
                        <a:latin typeface="Times New Roman"/>
                        <a:cs typeface="Times New Roman"/>
                      </a:endParaRPr>
                    </a:p>
                    <a:p>
                      <a:pPr marL="116839">
                        <a:lnSpc>
                          <a:spcPct val="100000"/>
                        </a:lnSpc>
                      </a:pPr>
                      <a:r>
                        <a:rPr sz="1800" b="1" spc="-5" dirty="0">
                          <a:solidFill>
                            <a:srgbClr val="FFFFFF"/>
                          </a:solidFill>
                          <a:latin typeface="Calibri"/>
                          <a:cs typeface="Calibri"/>
                        </a:rPr>
                        <a:t>Molecule</a:t>
                      </a:r>
                      <a:endParaRPr sz="180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marL="239395" marR="106045" indent="-113030">
                        <a:lnSpc>
                          <a:spcPts val="2130"/>
                        </a:lnSpc>
                        <a:spcBef>
                          <a:spcPts val="710"/>
                        </a:spcBef>
                      </a:pPr>
                      <a:r>
                        <a:rPr sz="1800" b="1" dirty="0">
                          <a:solidFill>
                            <a:srgbClr val="FFFFFF"/>
                          </a:solidFill>
                          <a:latin typeface="Calibri"/>
                          <a:cs typeface="Calibri"/>
                        </a:rPr>
                        <a:t>D</a:t>
                      </a:r>
                      <a:r>
                        <a:rPr sz="1800" b="1" spc="-10" dirty="0">
                          <a:solidFill>
                            <a:srgbClr val="FFFFFF"/>
                          </a:solidFill>
                          <a:latin typeface="Calibri"/>
                          <a:cs typeface="Calibri"/>
                        </a:rPr>
                        <a:t>i</a:t>
                      </a:r>
                      <a:r>
                        <a:rPr sz="1800" b="1" spc="0" dirty="0">
                          <a:solidFill>
                            <a:srgbClr val="FFFFFF"/>
                          </a:solidFill>
                          <a:latin typeface="Calibri"/>
                          <a:cs typeface="Calibri"/>
                        </a:rPr>
                        <a:t>ff</a:t>
                      </a:r>
                      <a:r>
                        <a:rPr sz="1800" b="1" spc="-5" dirty="0">
                          <a:solidFill>
                            <a:srgbClr val="FFFFFF"/>
                          </a:solidFill>
                          <a:latin typeface="Calibri"/>
                          <a:cs typeface="Calibri"/>
                        </a:rPr>
                        <a:t>u</a:t>
                      </a:r>
                      <a:r>
                        <a:rPr sz="1800" b="1" spc="-10" dirty="0">
                          <a:solidFill>
                            <a:srgbClr val="FFFFFF"/>
                          </a:solidFill>
                          <a:latin typeface="Calibri"/>
                          <a:cs typeface="Calibri"/>
                        </a:rPr>
                        <a:t>s</a:t>
                      </a:r>
                      <a:r>
                        <a:rPr sz="1800" b="1" spc="-5" dirty="0">
                          <a:solidFill>
                            <a:srgbClr val="FFFFFF"/>
                          </a:solidFill>
                          <a:latin typeface="Calibri"/>
                          <a:cs typeface="Calibri"/>
                        </a:rPr>
                        <a:t>io</a:t>
                      </a:r>
                      <a:r>
                        <a:rPr sz="1800" b="1" dirty="0">
                          <a:solidFill>
                            <a:srgbClr val="FFFFFF"/>
                          </a:solidFill>
                          <a:latin typeface="Calibri"/>
                          <a:cs typeface="Calibri"/>
                        </a:rPr>
                        <a:t>n  </a:t>
                      </a:r>
                      <a:r>
                        <a:rPr sz="1800" b="1" spc="-15" dirty="0">
                          <a:solidFill>
                            <a:srgbClr val="FFFFFF"/>
                          </a:solidFill>
                          <a:latin typeface="Calibri"/>
                          <a:cs typeface="Calibri"/>
                        </a:rPr>
                        <a:t>(nm/s)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217804" marR="55880" indent="-140970">
                        <a:lnSpc>
                          <a:spcPts val="2130"/>
                        </a:lnSpc>
                        <a:spcBef>
                          <a:spcPts val="710"/>
                        </a:spcBef>
                      </a:pPr>
                      <a:r>
                        <a:rPr sz="1800" b="1" dirty="0">
                          <a:solidFill>
                            <a:srgbClr val="FFFFFF"/>
                          </a:solidFill>
                          <a:latin typeface="Calibri"/>
                          <a:cs typeface="Calibri"/>
                        </a:rPr>
                        <a:t>M</a:t>
                      </a:r>
                      <a:r>
                        <a:rPr sz="1800" b="1" spc="-10" dirty="0">
                          <a:solidFill>
                            <a:srgbClr val="FFFFFF"/>
                          </a:solidFill>
                          <a:latin typeface="Calibri"/>
                          <a:cs typeface="Calibri"/>
                        </a:rPr>
                        <a:t>o</a:t>
                      </a:r>
                      <a:r>
                        <a:rPr sz="1800" b="1" spc="-5" dirty="0">
                          <a:solidFill>
                            <a:srgbClr val="FFFFFF"/>
                          </a:solidFill>
                          <a:latin typeface="Calibri"/>
                          <a:cs typeface="Calibri"/>
                        </a:rPr>
                        <a:t>l</a:t>
                      </a:r>
                      <a:r>
                        <a:rPr sz="1800" b="1" spc="-10" dirty="0">
                          <a:solidFill>
                            <a:srgbClr val="FFFFFF"/>
                          </a:solidFill>
                          <a:latin typeface="Calibri"/>
                          <a:cs typeface="Calibri"/>
                        </a:rPr>
                        <a:t>e</a:t>
                      </a:r>
                      <a:r>
                        <a:rPr sz="1800" b="1" spc="-5" dirty="0">
                          <a:solidFill>
                            <a:srgbClr val="FFFFFF"/>
                          </a:solidFill>
                          <a:latin typeface="Calibri"/>
                          <a:cs typeface="Calibri"/>
                        </a:rPr>
                        <a:t>cula</a:t>
                      </a:r>
                      <a:r>
                        <a:rPr sz="1800" b="1" dirty="0">
                          <a:solidFill>
                            <a:srgbClr val="FFFFFF"/>
                          </a:solidFill>
                          <a:latin typeface="Calibri"/>
                          <a:cs typeface="Calibri"/>
                        </a:rPr>
                        <a:t>r  </a:t>
                      </a:r>
                      <a:r>
                        <a:rPr sz="1800" b="1" spc="-20" dirty="0">
                          <a:solidFill>
                            <a:srgbClr val="FFFFFF"/>
                          </a:solidFill>
                          <a:latin typeface="Calibri"/>
                          <a:cs typeface="Calibri"/>
                        </a:rPr>
                        <a:t>Weight</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15"/>
                        </a:spcBef>
                      </a:pPr>
                      <a:endParaRPr sz="2400">
                        <a:latin typeface="Times New Roman"/>
                        <a:cs typeface="Times New Roman"/>
                      </a:endParaRPr>
                    </a:p>
                    <a:p>
                      <a:pPr marL="62865">
                        <a:lnSpc>
                          <a:spcPct val="100000"/>
                        </a:lnSpc>
                      </a:pPr>
                      <a:r>
                        <a:rPr sz="1800" b="1" spc="-5" dirty="0">
                          <a:solidFill>
                            <a:srgbClr val="FFFFFF"/>
                          </a:solidFill>
                          <a:latin typeface="Calibri"/>
                          <a:cs typeface="Calibri"/>
                        </a:rPr>
                        <a:t>C=C</a:t>
                      </a:r>
                      <a:r>
                        <a:rPr sz="1800" b="1" spc="-45" dirty="0">
                          <a:solidFill>
                            <a:srgbClr val="FFFFFF"/>
                          </a:solidFill>
                          <a:latin typeface="Calibri"/>
                          <a:cs typeface="Calibri"/>
                        </a:rPr>
                        <a:t> </a:t>
                      </a:r>
                      <a:r>
                        <a:rPr sz="1800" b="1" spc="-5" dirty="0">
                          <a:solidFill>
                            <a:srgbClr val="FFFFFF"/>
                          </a:solidFill>
                          <a:latin typeface="Calibri"/>
                          <a:cs typeface="Calibri"/>
                        </a:rPr>
                        <a:t>bonds</a:t>
                      </a:r>
                      <a:endParaRPr sz="180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227965" marR="183515" indent="-22860">
                        <a:lnSpc>
                          <a:spcPts val="2130"/>
                        </a:lnSpc>
                        <a:spcBef>
                          <a:spcPts val="710"/>
                        </a:spcBef>
                      </a:pPr>
                      <a:r>
                        <a:rPr sz="1800" b="1" dirty="0">
                          <a:solidFill>
                            <a:srgbClr val="FFFFFF"/>
                          </a:solidFill>
                          <a:latin typeface="Calibri"/>
                          <a:cs typeface="Calibri"/>
                        </a:rPr>
                        <a:t>H</a:t>
                      </a:r>
                      <a:r>
                        <a:rPr sz="1800" b="1" spc="-5" dirty="0">
                          <a:solidFill>
                            <a:srgbClr val="FFFFFF"/>
                          </a:solidFill>
                          <a:latin typeface="Calibri"/>
                          <a:cs typeface="Calibri"/>
                        </a:rPr>
                        <a:t>-b</a:t>
                      </a:r>
                      <a:r>
                        <a:rPr sz="1800" b="1" spc="-10" dirty="0">
                          <a:solidFill>
                            <a:srgbClr val="FFFFFF"/>
                          </a:solidFill>
                          <a:latin typeface="Calibri"/>
                          <a:cs typeface="Calibri"/>
                        </a:rPr>
                        <a:t>o</a:t>
                      </a:r>
                      <a:r>
                        <a:rPr sz="1800" b="1" spc="-5" dirty="0">
                          <a:solidFill>
                            <a:srgbClr val="FFFFFF"/>
                          </a:solidFill>
                          <a:latin typeface="Calibri"/>
                          <a:cs typeface="Calibri"/>
                        </a:rPr>
                        <a:t>nd  </a:t>
                      </a:r>
                      <a:r>
                        <a:rPr sz="1800" b="1" spc="-10" dirty="0">
                          <a:solidFill>
                            <a:srgbClr val="FFFFFF"/>
                          </a:solidFill>
                          <a:latin typeface="Calibri"/>
                          <a:cs typeface="Calibri"/>
                        </a:rPr>
                        <a:t>donors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103505" marR="80010" indent="101600">
                        <a:lnSpc>
                          <a:spcPts val="2130"/>
                        </a:lnSpc>
                        <a:spcBef>
                          <a:spcPts val="710"/>
                        </a:spcBef>
                      </a:pPr>
                      <a:r>
                        <a:rPr sz="1800" b="1" spc="-5" dirty="0">
                          <a:solidFill>
                            <a:srgbClr val="FFFFFF"/>
                          </a:solidFill>
                          <a:latin typeface="Calibri"/>
                          <a:cs typeface="Calibri"/>
                        </a:rPr>
                        <a:t>H-bond  acce</a:t>
                      </a:r>
                      <a:r>
                        <a:rPr sz="1800" b="1" spc="-10" dirty="0">
                          <a:solidFill>
                            <a:srgbClr val="FFFFFF"/>
                          </a:solidFill>
                          <a:latin typeface="Calibri"/>
                          <a:cs typeface="Calibri"/>
                        </a:rPr>
                        <a:t>p</a:t>
                      </a:r>
                      <a:r>
                        <a:rPr sz="1800" b="1" spc="-20" dirty="0">
                          <a:solidFill>
                            <a:srgbClr val="FFFFFF"/>
                          </a:solidFill>
                          <a:latin typeface="Calibri"/>
                          <a:cs typeface="Calibri"/>
                        </a:rPr>
                        <a:t>t</a:t>
                      </a:r>
                      <a:r>
                        <a:rPr sz="1800" b="1" spc="-5" dirty="0">
                          <a:solidFill>
                            <a:srgbClr val="FFFFFF"/>
                          </a:solidFill>
                          <a:latin typeface="Calibri"/>
                          <a:cs typeface="Calibri"/>
                        </a:rPr>
                        <a:t>o</a:t>
                      </a:r>
                      <a:r>
                        <a:rPr sz="1800" b="1" spc="-25" dirty="0">
                          <a:solidFill>
                            <a:srgbClr val="FFFFFF"/>
                          </a:solidFill>
                          <a:latin typeface="Calibri"/>
                          <a:cs typeface="Calibri"/>
                        </a:rPr>
                        <a:t>r</a:t>
                      </a:r>
                      <a:r>
                        <a:rPr sz="1800" b="1" dirty="0">
                          <a:solidFill>
                            <a:srgbClr val="FFFFFF"/>
                          </a:solidFill>
                          <a:latin typeface="Calibri"/>
                          <a:cs typeface="Calibri"/>
                        </a:rPr>
                        <a:t>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5"/>
                        </a:spcBef>
                      </a:pPr>
                      <a:endParaRPr sz="2350">
                        <a:latin typeface="Times New Roman"/>
                        <a:cs typeface="Times New Roman"/>
                      </a:endParaRPr>
                    </a:p>
                    <a:p>
                      <a:pPr marL="201295">
                        <a:lnSpc>
                          <a:spcPct val="100000"/>
                        </a:lnSpc>
                      </a:pPr>
                      <a:r>
                        <a:rPr sz="1800" b="1" spc="-15" dirty="0">
                          <a:solidFill>
                            <a:srgbClr val="FFFFFF"/>
                          </a:solidFill>
                          <a:latin typeface="Calibri"/>
                          <a:cs typeface="Calibri"/>
                        </a:rPr>
                        <a:t>Kd</a:t>
                      </a:r>
                      <a:r>
                        <a:rPr sz="1800" b="1" spc="-25" dirty="0">
                          <a:solidFill>
                            <a:srgbClr val="FFFFFF"/>
                          </a:solidFill>
                          <a:latin typeface="Calibri"/>
                          <a:cs typeface="Calibri"/>
                        </a:rPr>
                        <a:t> </a:t>
                      </a:r>
                      <a:r>
                        <a:rPr sz="1800" b="1" dirty="0">
                          <a:solidFill>
                            <a:srgbClr val="FFFFFF"/>
                          </a:solidFill>
                          <a:latin typeface="Calibri"/>
                          <a:cs typeface="Calibri"/>
                        </a:rPr>
                        <a:t>(fM)</a:t>
                      </a:r>
                      <a:endParaRPr sz="1800">
                        <a:latin typeface="Calibri"/>
                        <a:cs typeface="Calibri"/>
                      </a:endParaRPr>
                    </a:p>
                  </a:txBody>
                  <a:tcPr marL="0" marR="0" marT="63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extLst>
                  <a:ext uri="{0D108BD9-81ED-4DB2-BD59-A6C34878D82A}">
                    <a16:rowId xmlns:a16="http://schemas.microsoft.com/office/drawing/2014/main" val="10000"/>
                  </a:ext>
                </a:extLst>
              </a:tr>
              <a:tr h="323850">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1"/>
                  </a:ext>
                </a:extLst>
              </a:tr>
              <a:tr h="323850">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44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2"/>
                  </a:ext>
                </a:extLst>
              </a:tr>
              <a:tr h="323850">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3"/>
                  </a:ext>
                </a:extLst>
              </a:tr>
              <a:tr h="323850">
                <a:tc>
                  <a:txBody>
                    <a:bodyPr/>
                    <a:lstStyle/>
                    <a:p>
                      <a:pPr algn="r">
                        <a:lnSpc>
                          <a:spcPct val="100000"/>
                        </a:lnSpc>
                        <a:spcBef>
                          <a:spcPts val="290"/>
                        </a:spcBef>
                      </a:pPr>
                      <a:r>
                        <a:rPr sz="1800" dirty="0">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4"/>
                  </a:ext>
                </a:extLst>
              </a:tr>
              <a:tr h="323850">
                <a:tc>
                  <a:txBody>
                    <a:bodyPr/>
                    <a:lstStyle/>
                    <a:p>
                      <a:pPr algn="r">
                        <a:lnSpc>
                          <a:spcPct val="100000"/>
                        </a:lnSpc>
                        <a:spcBef>
                          <a:spcPts val="290"/>
                        </a:spcBef>
                      </a:pPr>
                      <a:r>
                        <a:rPr sz="1800" dirty="0">
                          <a:latin typeface="Calibri"/>
                          <a:cs typeface="Calibri"/>
                        </a:rPr>
                        <a:t>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5"/>
                  </a:ext>
                </a:extLst>
              </a:tr>
              <a:tr h="323850">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6"/>
                  </a:ext>
                </a:extLst>
              </a:tr>
              <a:tr h="323850">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7"/>
                  </a:ext>
                </a:extLst>
              </a:tr>
              <a:tr h="323850">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8"/>
                  </a:ext>
                </a:extLst>
              </a:tr>
              <a:tr h="323850">
                <a:tc>
                  <a:txBody>
                    <a:bodyPr/>
                    <a:lstStyle/>
                    <a:p>
                      <a:pPr algn="r">
                        <a:lnSpc>
                          <a:spcPct val="100000"/>
                        </a:lnSpc>
                        <a:spcBef>
                          <a:spcPts val="290"/>
                        </a:spcBef>
                      </a:pPr>
                      <a:r>
                        <a:rPr sz="1800" dirty="0">
                          <a:latin typeface="Calibri"/>
                          <a:cs typeface="Calibri"/>
                        </a:rPr>
                        <a:t>9</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57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9"/>
                  </a:ext>
                </a:extLst>
              </a:tr>
              <a:tr h="311785">
                <a:tc>
                  <a:txBody>
                    <a:bodyPr/>
                    <a:lstStyle/>
                    <a:p>
                      <a:pPr algn="r">
                        <a:lnSpc>
                          <a:spcPts val="2065"/>
                        </a:lnSpc>
                        <a:spcBef>
                          <a:spcPts val="290"/>
                        </a:spcBef>
                      </a:pPr>
                      <a:r>
                        <a:rPr sz="1800" dirty="0">
                          <a:latin typeface="Calibri"/>
                          <a:cs typeface="Calibri"/>
                        </a:rPr>
                        <a:t>10</a:t>
                      </a:r>
                      <a:endParaRPr sz="1800">
                        <a:latin typeface="Calibri"/>
                        <a:cs typeface="Calibri"/>
                      </a:endParaRPr>
                    </a:p>
                  </a:txBody>
                  <a:tcPr marL="0" marR="0" marT="36830" marB="0">
                    <a:lnL w="19050">
                      <a:solidFill>
                        <a:srgbClr val="FFFFFF"/>
                      </a:solidFill>
                      <a:prstDash val="solid"/>
                    </a:lnL>
                    <a:lnR w="19050">
                      <a:solidFill>
                        <a:srgbClr val="000000"/>
                      </a:solidFill>
                      <a:prstDash val="solid"/>
                    </a:lnR>
                    <a:lnT w="19050">
                      <a:solidFill>
                        <a:srgbClr val="FFFFFF"/>
                      </a:solidFill>
                      <a:prstDash val="solid"/>
                    </a:lnT>
                    <a:lnB w="19050">
                      <a:solidFill>
                        <a:srgbClr val="FFFFFF"/>
                      </a:solidFill>
                      <a:prstDash val="solid"/>
                    </a:lnB>
                  </a:tcPr>
                </a:tc>
                <a:tc>
                  <a:txBody>
                    <a:bodyPr/>
                    <a:lstStyle/>
                    <a:p>
                      <a:pPr algn="r">
                        <a:lnSpc>
                          <a:spcPts val="2065"/>
                        </a:lnSpc>
                        <a:spcBef>
                          <a:spcPts val="290"/>
                        </a:spcBef>
                      </a:pPr>
                      <a:r>
                        <a:rPr sz="1800" dirty="0">
                          <a:latin typeface="Calibri"/>
                          <a:cs typeface="Calibri"/>
                        </a:rPr>
                        <a:t>6</a:t>
                      </a:r>
                      <a:endParaRPr sz="1800">
                        <a:latin typeface="Calibri"/>
                        <a:cs typeface="Calibri"/>
                      </a:endParaRPr>
                    </a:p>
                  </a:txBody>
                  <a:tcPr marL="0" marR="0" marT="36830" marB="0">
                    <a:lnL w="19050">
                      <a:solidFill>
                        <a:srgbClr val="000000"/>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dirty="0">
                          <a:latin typeface="Calibri"/>
                          <a:cs typeface="Calibri"/>
                        </a:rPr>
                        <a:t>121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000000"/>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b="1" dirty="0">
                          <a:solidFill>
                            <a:srgbClr val="FFFFFF"/>
                          </a:solidFill>
                          <a:latin typeface="Calibri"/>
                          <a:cs typeface="Calibri"/>
                        </a:rPr>
                        <a:t>8</a:t>
                      </a:r>
                      <a:endParaRPr sz="1800">
                        <a:latin typeface="Calibri"/>
                        <a:cs typeface="Calibri"/>
                      </a:endParaRPr>
                    </a:p>
                  </a:txBody>
                  <a:tcPr marL="0" marR="0" marT="36830" marB="0">
                    <a:lnL w="19050">
                      <a:solidFill>
                        <a:srgbClr val="000000"/>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79646"/>
                    </a:solidFill>
                  </a:tcPr>
                </a:tc>
                <a:extLst>
                  <a:ext uri="{0D108BD9-81ED-4DB2-BD59-A6C34878D82A}">
                    <a16:rowId xmlns:a16="http://schemas.microsoft.com/office/drawing/2014/main" val="10010"/>
                  </a:ext>
                </a:extLst>
              </a:tr>
              <a:tr h="335280">
                <a:tc>
                  <a:txBody>
                    <a:bodyPr/>
                    <a:lstStyle/>
                    <a:p>
                      <a:pPr algn="r">
                        <a:lnSpc>
                          <a:spcPct val="100000"/>
                        </a:lnSpc>
                        <a:spcBef>
                          <a:spcPts val="380"/>
                        </a:spcBef>
                      </a:pPr>
                      <a:r>
                        <a:rPr sz="1800" dirty="0">
                          <a:latin typeface="Calibri"/>
                          <a:cs typeface="Calibri"/>
                        </a:rPr>
                        <a:t>11</a:t>
                      </a:r>
                      <a:endParaRPr sz="1800">
                        <a:latin typeface="Calibri"/>
                        <a:cs typeface="Calibri"/>
                      </a:endParaRPr>
                    </a:p>
                  </a:txBody>
                  <a:tcPr marL="0" marR="0" marT="48260" marB="0">
                    <a:lnL w="19050">
                      <a:solidFill>
                        <a:srgbClr val="FFFFFF"/>
                      </a:solidFill>
                      <a:prstDash val="solid"/>
                    </a:lnL>
                    <a:lnR w="19050">
                      <a:solidFill>
                        <a:srgbClr val="000000"/>
                      </a:solidFill>
                      <a:prstDash val="solid"/>
                    </a:lnR>
                    <a:lnT w="19050">
                      <a:solidFill>
                        <a:srgbClr val="FFFFFF"/>
                      </a:solidFill>
                      <a:prstDash val="solid"/>
                    </a:lnT>
                    <a:lnB w="19050">
                      <a:solidFill>
                        <a:srgbClr val="FFFFFF"/>
                      </a:solidFill>
                      <a:prstDash val="solid"/>
                    </a:lnB>
                  </a:tcPr>
                </a:tc>
                <a:tc>
                  <a:txBody>
                    <a:bodyPr/>
                    <a:lstStyle/>
                    <a:p>
                      <a:pPr algn="r">
                        <a:lnSpc>
                          <a:spcPct val="100000"/>
                        </a:lnSpc>
                        <a:spcBef>
                          <a:spcPts val="380"/>
                        </a:spcBef>
                      </a:pPr>
                      <a:r>
                        <a:rPr sz="1800" dirty="0">
                          <a:latin typeface="Calibri"/>
                          <a:cs typeface="Calibri"/>
                        </a:rPr>
                        <a:t>4</a:t>
                      </a:r>
                      <a:endParaRPr sz="1800">
                        <a:latin typeface="Calibri"/>
                        <a:cs typeface="Calibri"/>
                      </a:endParaRPr>
                    </a:p>
                  </a:txBody>
                  <a:tcPr marL="0" marR="0" marT="48260" marB="0">
                    <a:lnL w="19050">
                      <a:solidFill>
                        <a:srgbClr val="000000"/>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dirty="0">
                          <a:latin typeface="Calibri"/>
                          <a:cs typeface="Calibri"/>
                        </a:rPr>
                        <a:t>98</a:t>
                      </a:r>
                      <a:endParaRPr sz="1800">
                        <a:latin typeface="Calibri"/>
                        <a:cs typeface="Calibri"/>
                      </a:endParaRPr>
                    </a:p>
                  </a:txBody>
                  <a:tcPr marL="0" marR="0" marT="48260"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dirty="0">
                          <a:latin typeface="Calibri"/>
                          <a:cs typeface="Calibri"/>
                        </a:rPr>
                        <a:t>2</a:t>
                      </a:r>
                      <a:endParaRPr sz="1800">
                        <a:latin typeface="Calibri"/>
                        <a:cs typeface="Calibri"/>
                      </a:endParaRPr>
                    </a:p>
                  </a:txBody>
                  <a:tcPr marL="0" marR="0" marT="48260"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dirty="0">
                          <a:latin typeface="Calibri"/>
                          <a:cs typeface="Calibri"/>
                        </a:rPr>
                        <a:t>1</a:t>
                      </a:r>
                      <a:endParaRPr sz="1800">
                        <a:latin typeface="Calibri"/>
                        <a:cs typeface="Calibri"/>
                      </a:endParaRPr>
                    </a:p>
                  </a:txBody>
                  <a:tcPr marL="0" marR="0" marT="48260"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dirty="0">
                          <a:latin typeface="Calibri"/>
                          <a:cs typeface="Calibri"/>
                        </a:rPr>
                        <a:t>1</a:t>
                      </a:r>
                      <a:endParaRPr sz="1800">
                        <a:latin typeface="Calibri"/>
                        <a:cs typeface="Calibri"/>
                      </a:endParaRPr>
                    </a:p>
                  </a:txBody>
                  <a:tcPr marL="0" marR="0" marT="48260" marB="0">
                    <a:lnL w="19050">
                      <a:solidFill>
                        <a:srgbClr val="FFFFFF"/>
                      </a:solidFill>
                      <a:prstDash val="solid"/>
                    </a:lnL>
                    <a:lnR w="19050">
                      <a:solidFill>
                        <a:srgbClr val="000000"/>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b="1" dirty="0">
                          <a:latin typeface="Calibri"/>
                          <a:cs typeface="Calibri"/>
                        </a:rPr>
                        <a:t>????????</a:t>
                      </a:r>
                      <a:endParaRPr sz="1800">
                        <a:latin typeface="Calibri"/>
                        <a:cs typeface="Calibri"/>
                      </a:endParaRPr>
                    </a:p>
                  </a:txBody>
                  <a:tcPr marL="0" marR="0" marT="48260" marB="0">
                    <a:lnL w="19050">
                      <a:solidFill>
                        <a:srgbClr val="000000"/>
                      </a:solidFill>
                      <a:prstDash val="solid"/>
                    </a:lnL>
                    <a:lnR w="19050">
                      <a:solidFill>
                        <a:srgbClr val="FFFFFF"/>
                      </a:solidFill>
                      <a:prstDash val="solid"/>
                    </a:lnR>
                    <a:lnT w="76200">
                      <a:solidFill>
                        <a:srgbClr val="000000"/>
                      </a:solidFill>
                      <a:prstDash val="solid"/>
                    </a:lnT>
                    <a:lnB w="76200">
                      <a:solidFill>
                        <a:srgbClr val="000000"/>
                      </a:solidFill>
                      <a:prstDash val="solid"/>
                    </a:lnB>
                  </a:tcPr>
                </a:tc>
                <a:extLst>
                  <a:ext uri="{0D108BD9-81ED-4DB2-BD59-A6C34878D82A}">
                    <a16:rowId xmlns:a16="http://schemas.microsoft.com/office/drawing/2014/main" val="10011"/>
                  </a:ext>
                </a:extLst>
              </a:tr>
            </a:tbl>
          </a:graphicData>
        </a:graphic>
      </p:graphicFrame>
      <p:sp>
        <p:nvSpPr>
          <p:cNvPr id="24" name="object 24"/>
          <p:cNvSpPr/>
          <p:nvPr/>
        </p:nvSpPr>
        <p:spPr>
          <a:xfrm>
            <a:off x="1799167" y="6239933"/>
            <a:ext cx="5638800" cy="495300"/>
          </a:xfrm>
          <a:prstGeom prst="rect">
            <a:avLst/>
          </a:prstGeom>
          <a:blipFill>
            <a:blip r:embed="rId3" cstate="print"/>
            <a:stretch>
              <a:fillRect/>
            </a:stretch>
          </a:blipFill>
        </p:spPr>
        <p:txBody>
          <a:bodyPr wrap="square" lIns="0" tIns="0" rIns="0" bIns="0" rtlCol="0"/>
          <a:lstStyle/>
          <a:p>
            <a:endParaRPr/>
          </a:p>
        </p:txBody>
      </p:sp>
      <p:sp>
        <p:nvSpPr>
          <p:cNvPr id="25" name="object 25"/>
          <p:cNvSpPr/>
          <p:nvPr/>
        </p:nvSpPr>
        <p:spPr>
          <a:xfrm>
            <a:off x="262124" y="6163990"/>
            <a:ext cx="1099787" cy="600541"/>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507188"/>
            <a:ext cx="7872730" cy="251968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Regression</a:t>
            </a:r>
            <a:endParaRPr sz="3200" dirty="0">
              <a:latin typeface="Calibri"/>
              <a:cs typeface="Calibri"/>
            </a:endParaRPr>
          </a:p>
          <a:p>
            <a:pPr marL="755650" lvl="1" indent="-285750">
              <a:lnSpc>
                <a:spcPct val="100000"/>
              </a:lnSpc>
              <a:spcBef>
                <a:spcPts val="695"/>
              </a:spcBef>
              <a:buFont typeface="Arial"/>
              <a:buChar char="–"/>
              <a:tabLst>
                <a:tab pos="755650" algn="l"/>
              </a:tabLst>
            </a:pPr>
            <a:r>
              <a:rPr sz="2800" spc="-5" dirty="0">
                <a:latin typeface="Calibri"/>
                <a:cs typeface="Calibri"/>
              </a:rPr>
              <a:t>Linear</a:t>
            </a:r>
            <a:r>
              <a:rPr sz="2800" dirty="0">
                <a:latin typeface="Calibri"/>
                <a:cs typeface="Calibri"/>
              </a:rPr>
              <a:t> </a:t>
            </a:r>
            <a:r>
              <a:rPr sz="2800" spc="-15" dirty="0">
                <a:latin typeface="Calibri"/>
                <a:cs typeface="Calibri"/>
              </a:rPr>
              <a:t>regression</a:t>
            </a:r>
            <a:endParaRPr sz="2800" dirty="0">
              <a:latin typeface="Calibri"/>
              <a:cs typeface="Calibri"/>
            </a:endParaRPr>
          </a:p>
          <a:p>
            <a:pPr marL="755650" lvl="1" indent="-285750">
              <a:lnSpc>
                <a:spcPct val="100000"/>
              </a:lnSpc>
              <a:spcBef>
                <a:spcPts val="675"/>
              </a:spcBef>
              <a:buFont typeface="Arial"/>
              <a:buChar char="–"/>
              <a:tabLst>
                <a:tab pos="755650" algn="l"/>
              </a:tabLst>
            </a:pPr>
            <a:r>
              <a:rPr sz="2800" spc="-5" dirty="0">
                <a:latin typeface="Calibri"/>
                <a:cs typeface="Calibri"/>
              </a:rPr>
              <a:t>LASSO </a:t>
            </a:r>
            <a:r>
              <a:rPr sz="2800" spc="-15" dirty="0">
                <a:latin typeface="Calibri"/>
                <a:cs typeface="Calibri"/>
              </a:rPr>
              <a:t>regression </a:t>
            </a:r>
            <a:r>
              <a:rPr sz="1800" spc="-5" dirty="0">
                <a:latin typeface="Calibri"/>
                <a:cs typeface="Calibri"/>
              </a:rPr>
              <a:t>(least absolute </a:t>
            </a:r>
            <a:r>
              <a:rPr sz="1800" spc="-10" dirty="0">
                <a:latin typeface="Calibri"/>
                <a:cs typeface="Calibri"/>
              </a:rPr>
              <a:t>shrinkage </a:t>
            </a:r>
            <a:r>
              <a:rPr sz="1800" dirty="0">
                <a:latin typeface="Calibri"/>
                <a:cs typeface="Calibri"/>
              </a:rPr>
              <a:t>and </a:t>
            </a:r>
            <a:r>
              <a:rPr sz="1800" spc="-5" dirty="0">
                <a:latin typeface="Calibri"/>
                <a:cs typeface="Calibri"/>
              </a:rPr>
              <a:t>selection</a:t>
            </a:r>
            <a:r>
              <a:rPr sz="1800" spc="90" dirty="0">
                <a:latin typeface="Calibri"/>
                <a:cs typeface="Calibri"/>
              </a:rPr>
              <a:t> </a:t>
            </a:r>
            <a:r>
              <a:rPr sz="1800" spc="-10" dirty="0">
                <a:latin typeface="Calibri"/>
                <a:cs typeface="Calibri"/>
              </a:rPr>
              <a:t>operator)</a:t>
            </a:r>
            <a:endParaRPr sz="1800" dirty="0">
              <a:latin typeface="Calibri"/>
              <a:cs typeface="Calibri"/>
            </a:endParaRPr>
          </a:p>
          <a:p>
            <a:pPr marL="1155700" lvl="2" indent="-228600">
              <a:lnSpc>
                <a:spcPct val="100000"/>
              </a:lnSpc>
              <a:spcBef>
                <a:spcPts val="605"/>
              </a:spcBef>
              <a:buFont typeface="Arial"/>
              <a:buChar char="•"/>
              <a:tabLst>
                <a:tab pos="1155700" algn="l"/>
              </a:tabLst>
            </a:pPr>
            <a:r>
              <a:rPr sz="2400" spc="-20" dirty="0">
                <a:latin typeface="Calibri"/>
                <a:cs typeface="Calibri"/>
              </a:rPr>
              <a:t>Variable </a:t>
            </a:r>
            <a:r>
              <a:rPr sz="2400" spc="-5" dirty="0">
                <a:latin typeface="Calibri"/>
                <a:cs typeface="Calibri"/>
              </a:rPr>
              <a:t>selection (which </a:t>
            </a:r>
            <a:r>
              <a:rPr sz="2400" spc="-15" dirty="0">
                <a:latin typeface="Calibri"/>
                <a:cs typeface="Calibri"/>
              </a:rPr>
              <a:t>features are </a:t>
            </a:r>
            <a:r>
              <a:rPr sz="2400" spc="-5" dirty="0">
                <a:latin typeface="Calibri"/>
                <a:cs typeface="Calibri"/>
              </a:rPr>
              <a:t>actually</a:t>
            </a:r>
            <a:r>
              <a:rPr sz="2400" spc="35" dirty="0">
                <a:latin typeface="Calibri"/>
                <a:cs typeface="Calibri"/>
              </a:rPr>
              <a:t> </a:t>
            </a:r>
            <a:r>
              <a:rPr sz="2400" spc="-5" dirty="0">
                <a:latin typeface="Calibri"/>
                <a:cs typeface="Calibri"/>
              </a:rPr>
              <a:t>useful)</a:t>
            </a:r>
            <a:endParaRPr sz="2400" dirty="0">
              <a:latin typeface="Calibri"/>
              <a:cs typeface="Calibri"/>
            </a:endParaRPr>
          </a:p>
          <a:p>
            <a:pPr marL="1155700" lvl="2" indent="-228600">
              <a:lnSpc>
                <a:spcPct val="100000"/>
              </a:lnSpc>
              <a:spcBef>
                <a:spcPts val="555"/>
              </a:spcBef>
              <a:buFont typeface="Arial"/>
              <a:buChar char="•"/>
              <a:tabLst>
                <a:tab pos="1155700" algn="l"/>
              </a:tabLst>
            </a:pPr>
            <a:r>
              <a:rPr sz="2400" spc="-10" dirty="0">
                <a:latin typeface="Calibri"/>
                <a:cs typeface="Calibri"/>
              </a:rPr>
              <a:t>Regularization </a:t>
            </a:r>
            <a:r>
              <a:rPr sz="2400" spc="-15" dirty="0">
                <a:latin typeface="Calibri"/>
                <a:cs typeface="Calibri"/>
              </a:rPr>
              <a:t>(avoid </a:t>
            </a:r>
            <a:r>
              <a:rPr sz="2400" spc="-10" dirty="0">
                <a:latin typeface="Calibri"/>
                <a:cs typeface="Calibri"/>
              </a:rPr>
              <a:t>overfitting </a:t>
            </a:r>
            <a:r>
              <a:rPr sz="2400" spc="-15" dirty="0">
                <a:latin typeface="Calibri"/>
                <a:cs typeface="Calibri"/>
              </a:rPr>
              <a:t>to </a:t>
            </a:r>
            <a:r>
              <a:rPr sz="2400" spc="-10" dirty="0">
                <a:latin typeface="Calibri"/>
                <a:cs typeface="Calibri"/>
              </a:rPr>
              <a:t>your training</a:t>
            </a:r>
            <a:r>
              <a:rPr sz="2400" spc="0" dirty="0">
                <a:latin typeface="Calibri"/>
                <a:cs typeface="Calibri"/>
              </a:rPr>
              <a:t> </a:t>
            </a:r>
            <a:r>
              <a:rPr sz="2400" spc="-15" dirty="0">
                <a:latin typeface="Calibri"/>
                <a:cs typeface="Calibri"/>
              </a:rPr>
              <a:t>data)</a:t>
            </a:r>
            <a:endParaRPr sz="2400" dirty="0">
              <a:latin typeface="Calibri"/>
              <a:cs typeface="Calibri"/>
            </a:endParaRPr>
          </a:p>
        </p:txBody>
      </p:sp>
      <p:sp>
        <p:nvSpPr>
          <p:cNvPr id="5" name="object 5"/>
          <p:cNvSpPr/>
          <p:nvPr/>
        </p:nvSpPr>
        <p:spPr>
          <a:xfrm>
            <a:off x="4507936" y="1829282"/>
            <a:ext cx="2870200" cy="844550"/>
          </a:xfrm>
          <a:prstGeom prst="rect">
            <a:avLst/>
          </a:prstGeom>
          <a:blipFill>
            <a:blip r:embed="rId4" cstate="print"/>
            <a:stretch>
              <a:fillRect/>
            </a:stretch>
          </a:blipFill>
        </p:spPr>
        <p:txBody>
          <a:bodyPr wrap="square" lIns="0" tIns="0" rIns="0" bIns="0" rtlCol="0"/>
          <a:lstStyle/>
          <a:p>
            <a:endParaRPr/>
          </a:p>
        </p:txBody>
      </p:sp>
      <p:graphicFrame>
        <p:nvGraphicFramePr>
          <p:cNvPr id="6" name="object 6"/>
          <p:cNvGraphicFramePr>
            <a:graphicFrameLocks noGrp="1"/>
          </p:cNvGraphicFramePr>
          <p:nvPr/>
        </p:nvGraphicFramePr>
        <p:xfrm>
          <a:off x="2685868" y="4230263"/>
          <a:ext cx="4107176" cy="2189480"/>
        </p:xfrm>
        <a:graphic>
          <a:graphicData uri="http://schemas.openxmlformats.org/drawingml/2006/table">
            <a:tbl>
              <a:tblPr firstRow="1" bandRow="1">
                <a:tableStyleId>{2D5ABB26-0587-4C30-8999-92F81FD0307C}</a:tableStyleId>
              </a:tblPr>
              <a:tblGrid>
                <a:gridCol w="586740">
                  <a:extLst>
                    <a:ext uri="{9D8B030D-6E8A-4147-A177-3AD203B41FA5}">
                      <a16:colId xmlns:a16="http://schemas.microsoft.com/office/drawing/2014/main" val="20000"/>
                    </a:ext>
                  </a:extLst>
                </a:gridCol>
                <a:gridCol w="586740">
                  <a:extLst>
                    <a:ext uri="{9D8B030D-6E8A-4147-A177-3AD203B41FA5}">
                      <a16:colId xmlns:a16="http://schemas.microsoft.com/office/drawing/2014/main" val="20001"/>
                    </a:ext>
                  </a:extLst>
                </a:gridCol>
                <a:gridCol w="586740">
                  <a:extLst>
                    <a:ext uri="{9D8B030D-6E8A-4147-A177-3AD203B41FA5}">
                      <a16:colId xmlns:a16="http://schemas.microsoft.com/office/drawing/2014/main" val="20002"/>
                    </a:ext>
                  </a:extLst>
                </a:gridCol>
                <a:gridCol w="586739">
                  <a:extLst>
                    <a:ext uri="{9D8B030D-6E8A-4147-A177-3AD203B41FA5}">
                      <a16:colId xmlns:a16="http://schemas.microsoft.com/office/drawing/2014/main" val="20003"/>
                    </a:ext>
                  </a:extLst>
                </a:gridCol>
                <a:gridCol w="586739">
                  <a:extLst>
                    <a:ext uri="{9D8B030D-6E8A-4147-A177-3AD203B41FA5}">
                      <a16:colId xmlns:a16="http://schemas.microsoft.com/office/drawing/2014/main" val="20004"/>
                    </a:ext>
                  </a:extLst>
                </a:gridCol>
                <a:gridCol w="586739">
                  <a:extLst>
                    <a:ext uri="{9D8B030D-6E8A-4147-A177-3AD203B41FA5}">
                      <a16:colId xmlns:a16="http://schemas.microsoft.com/office/drawing/2014/main" val="20005"/>
                    </a:ext>
                  </a:extLst>
                </a:gridCol>
                <a:gridCol w="586739">
                  <a:extLst>
                    <a:ext uri="{9D8B030D-6E8A-4147-A177-3AD203B41FA5}">
                      <a16:colId xmlns:a16="http://schemas.microsoft.com/office/drawing/2014/main" val="20006"/>
                    </a:ext>
                  </a:extLst>
                </a:gridCol>
              </a:tblGrid>
              <a:tr h="525145">
                <a:tc>
                  <a:txBody>
                    <a:bodyPr/>
                    <a:lstStyle/>
                    <a:p>
                      <a:pPr>
                        <a:lnSpc>
                          <a:spcPct val="100000"/>
                        </a:lnSpc>
                      </a:pPr>
                      <a:endParaRPr sz="1300">
                        <a:latin typeface="Times New Roman"/>
                        <a:cs typeface="Times New Roman"/>
                      </a:endParaRPr>
                    </a:p>
                    <a:p>
                      <a:pPr>
                        <a:lnSpc>
                          <a:spcPct val="100000"/>
                        </a:lnSpc>
                        <a:spcBef>
                          <a:spcPts val="10"/>
                        </a:spcBef>
                      </a:pPr>
                      <a:endParaRPr sz="1150">
                        <a:latin typeface="Times New Roman"/>
                        <a:cs typeface="Times New Roman"/>
                      </a:endParaRPr>
                    </a:p>
                    <a:p>
                      <a:pPr marR="20320" algn="r">
                        <a:lnSpc>
                          <a:spcPts val="1210"/>
                        </a:lnSpc>
                      </a:pPr>
                      <a:r>
                        <a:rPr sz="1050" b="1" spc="-20" dirty="0">
                          <a:solidFill>
                            <a:srgbClr val="FFFFFF"/>
                          </a:solidFill>
                          <a:latin typeface="Calibri"/>
                          <a:cs typeface="Calibri"/>
                        </a:rPr>
                        <a:t>M</a:t>
                      </a:r>
                      <a:r>
                        <a:rPr sz="1050" b="1" spc="-15" dirty="0">
                          <a:solidFill>
                            <a:srgbClr val="FFFFFF"/>
                          </a:solidFill>
                          <a:latin typeface="Calibri"/>
                          <a:cs typeface="Calibri"/>
                        </a:rPr>
                        <a:t>o</a:t>
                      </a:r>
                      <a:r>
                        <a:rPr sz="1050" b="1" dirty="0">
                          <a:solidFill>
                            <a:srgbClr val="FFFFFF"/>
                          </a:solidFill>
                          <a:latin typeface="Calibri"/>
                          <a:cs typeface="Calibri"/>
                        </a:rPr>
                        <a:t>l</a:t>
                      </a:r>
                      <a:r>
                        <a:rPr sz="1050" b="1" spc="-15" dirty="0">
                          <a:solidFill>
                            <a:srgbClr val="FFFFFF"/>
                          </a:solidFill>
                          <a:latin typeface="Calibri"/>
                          <a:cs typeface="Calibri"/>
                        </a:rPr>
                        <a:t>e</a:t>
                      </a:r>
                      <a:r>
                        <a:rPr sz="1050" b="1" spc="-10" dirty="0">
                          <a:solidFill>
                            <a:srgbClr val="FFFFFF"/>
                          </a:solidFill>
                          <a:latin typeface="Calibri"/>
                          <a:cs typeface="Calibri"/>
                        </a:rPr>
                        <a:t>cu</a:t>
                      </a:r>
                      <a:r>
                        <a:rPr sz="1050" b="1" dirty="0">
                          <a:solidFill>
                            <a:srgbClr val="FFFFFF"/>
                          </a:solidFill>
                          <a:latin typeface="Calibri"/>
                          <a:cs typeface="Calibri"/>
                        </a:rPr>
                        <a:t>le</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a:lnSpc>
                          <a:spcPct val="100000"/>
                        </a:lnSpc>
                        <a:spcBef>
                          <a:spcPts val="20"/>
                        </a:spcBef>
                      </a:pPr>
                      <a:endParaRPr sz="1400">
                        <a:latin typeface="Times New Roman"/>
                        <a:cs typeface="Times New Roman"/>
                      </a:endParaRPr>
                    </a:p>
                    <a:p>
                      <a:pPr marL="113030" marR="26034" indent="-66040">
                        <a:lnSpc>
                          <a:spcPts val="1230"/>
                        </a:lnSpc>
                        <a:spcBef>
                          <a:spcPts val="5"/>
                        </a:spcBef>
                      </a:pPr>
                      <a:r>
                        <a:rPr sz="1050" b="1" spc="-10" dirty="0">
                          <a:solidFill>
                            <a:srgbClr val="FFFFFF"/>
                          </a:solidFill>
                          <a:latin typeface="Calibri"/>
                          <a:cs typeface="Calibri"/>
                        </a:rPr>
                        <a:t>D</a:t>
                      </a:r>
                      <a:r>
                        <a:rPr sz="1050" b="1" spc="-5" dirty="0">
                          <a:solidFill>
                            <a:srgbClr val="FFFFFF"/>
                          </a:solidFill>
                          <a:latin typeface="Calibri"/>
                          <a:cs typeface="Calibri"/>
                        </a:rPr>
                        <a:t>iff</a:t>
                      </a:r>
                      <a:r>
                        <a:rPr sz="1050" b="1" spc="-15" dirty="0">
                          <a:solidFill>
                            <a:srgbClr val="FFFFFF"/>
                          </a:solidFill>
                          <a:latin typeface="Calibri"/>
                          <a:cs typeface="Calibri"/>
                        </a:rPr>
                        <a:t>u</a:t>
                      </a:r>
                      <a:r>
                        <a:rPr sz="1050" b="1" spc="-5" dirty="0">
                          <a:solidFill>
                            <a:srgbClr val="FFFFFF"/>
                          </a:solidFill>
                          <a:latin typeface="Calibri"/>
                          <a:cs typeface="Calibri"/>
                        </a:rPr>
                        <a:t>s</a:t>
                      </a:r>
                      <a:r>
                        <a:rPr sz="1050" b="1" dirty="0">
                          <a:solidFill>
                            <a:srgbClr val="FFFFFF"/>
                          </a:solidFill>
                          <a:latin typeface="Calibri"/>
                          <a:cs typeface="Calibri"/>
                        </a:rPr>
                        <a:t>i</a:t>
                      </a:r>
                      <a:r>
                        <a:rPr sz="1050" b="1" spc="-15" dirty="0">
                          <a:solidFill>
                            <a:srgbClr val="FFFFFF"/>
                          </a:solidFill>
                          <a:latin typeface="Calibri"/>
                          <a:cs typeface="Calibri"/>
                        </a:rPr>
                        <a:t>o</a:t>
                      </a:r>
                      <a:r>
                        <a:rPr sz="1050" b="1" dirty="0">
                          <a:solidFill>
                            <a:srgbClr val="FFFFFF"/>
                          </a:solidFill>
                          <a:latin typeface="Calibri"/>
                          <a:cs typeface="Calibri"/>
                        </a:rPr>
                        <a:t>n  </a:t>
                      </a:r>
                      <a:r>
                        <a:rPr sz="1050" b="1" spc="-5" dirty="0">
                          <a:solidFill>
                            <a:srgbClr val="FFFFFF"/>
                          </a:solidFill>
                          <a:latin typeface="Calibri"/>
                          <a:cs typeface="Calibri"/>
                        </a:rPr>
                        <a:t>(nm/s)</a:t>
                      </a:r>
                      <a:endParaRPr sz="1050">
                        <a:latin typeface="Calibri"/>
                        <a:cs typeface="Calibri"/>
                      </a:endParaRPr>
                    </a:p>
                  </a:txBody>
                  <a:tcPr marL="0" marR="0" marT="254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20"/>
                        </a:spcBef>
                      </a:pPr>
                      <a:endParaRPr sz="1400">
                        <a:latin typeface="Times New Roman"/>
                        <a:cs typeface="Times New Roman"/>
                      </a:endParaRPr>
                    </a:p>
                    <a:p>
                      <a:pPr marL="98425" indent="-79375">
                        <a:lnSpc>
                          <a:spcPts val="1230"/>
                        </a:lnSpc>
                        <a:spcBef>
                          <a:spcPts val="5"/>
                        </a:spcBef>
                      </a:pPr>
                      <a:r>
                        <a:rPr sz="1050" b="1" spc="-20" dirty="0">
                          <a:solidFill>
                            <a:srgbClr val="FFFFFF"/>
                          </a:solidFill>
                          <a:latin typeface="Calibri"/>
                          <a:cs typeface="Calibri"/>
                        </a:rPr>
                        <a:t>M</a:t>
                      </a:r>
                      <a:r>
                        <a:rPr sz="1050" b="1" spc="-15" dirty="0">
                          <a:solidFill>
                            <a:srgbClr val="FFFFFF"/>
                          </a:solidFill>
                          <a:latin typeface="Calibri"/>
                          <a:cs typeface="Calibri"/>
                        </a:rPr>
                        <a:t>o</a:t>
                      </a:r>
                      <a:r>
                        <a:rPr sz="1050" b="1" dirty="0">
                          <a:solidFill>
                            <a:srgbClr val="FFFFFF"/>
                          </a:solidFill>
                          <a:latin typeface="Calibri"/>
                          <a:cs typeface="Calibri"/>
                        </a:rPr>
                        <a:t>l</a:t>
                      </a:r>
                      <a:r>
                        <a:rPr sz="1050" b="1" spc="-15" dirty="0">
                          <a:solidFill>
                            <a:srgbClr val="FFFFFF"/>
                          </a:solidFill>
                          <a:latin typeface="Calibri"/>
                          <a:cs typeface="Calibri"/>
                        </a:rPr>
                        <a:t>e</a:t>
                      </a:r>
                      <a:r>
                        <a:rPr sz="1050" b="1" spc="-10" dirty="0">
                          <a:solidFill>
                            <a:srgbClr val="FFFFFF"/>
                          </a:solidFill>
                          <a:latin typeface="Calibri"/>
                          <a:cs typeface="Calibri"/>
                        </a:rPr>
                        <a:t>cu</a:t>
                      </a:r>
                      <a:r>
                        <a:rPr sz="1050" b="1" dirty="0">
                          <a:solidFill>
                            <a:srgbClr val="FFFFFF"/>
                          </a:solidFill>
                          <a:latin typeface="Calibri"/>
                          <a:cs typeface="Calibri"/>
                        </a:rPr>
                        <a:t>l</a:t>
                      </a:r>
                      <a:r>
                        <a:rPr sz="1050" b="1" spc="-15" dirty="0">
                          <a:solidFill>
                            <a:srgbClr val="FFFFFF"/>
                          </a:solidFill>
                          <a:latin typeface="Calibri"/>
                          <a:cs typeface="Calibri"/>
                        </a:rPr>
                        <a:t>a</a:t>
                      </a:r>
                      <a:r>
                        <a:rPr sz="1050" b="1" dirty="0">
                          <a:solidFill>
                            <a:srgbClr val="FFFFFF"/>
                          </a:solidFill>
                          <a:latin typeface="Calibri"/>
                          <a:cs typeface="Calibri"/>
                        </a:rPr>
                        <a:t>r  </a:t>
                      </a:r>
                      <a:r>
                        <a:rPr sz="1050" b="1" spc="-5" dirty="0">
                          <a:solidFill>
                            <a:srgbClr val="FFFFFF"/>
                          </a:solidFill>
                          <a:latin typeface="Calibri"/>
                          <a:cs typeface="Calibri"/>
                        </a:rPr>
                        <a:t>Weight</a:t>
                      </a:r>
                      <a:endParaRPr sz="1050">
                        <a:latin typeface="Calibri"/>
                        <a:cs typeface="Calibri"/>
                      </a:endParaRPr>
                    </a:p>
                  </a:txBody>
                  <a:tcPr marL="0" marR="0" marT="254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15"/>
                        </a:spcBef>
                      </a:pPr>
                      <a:endParaRPr sz="1350">
                        <a:latin typeface="Times New Roman"/>
                        <a:cs typeface="Times New Roman"/>
                      </a:endParaRPr>
                    </a:p>
                    <a:p>
                      <a:pPr marL="13970" algn="ctr">
                        <a:lnSpc>
                          <a:spcPts val="1245"/>
                        </a:lnSpc>
                      </a:pPr>
                      <a:r>
                        <a:rPr sz="1050" b="1" dirty="0">
                          <a:latin typeface="Calibri"/>
                          <a:cs typeface="Calibri"/>
                        </a:rPr>
                        <a:t>C=C</a:t>
                      </a:r>
                      <a:endParaRPr sz="1050">
                        <a:latin typeface="Calibri"/>
                        <a:cs typeface="Calibri"/>
                      </a:endParaRPr>
                    </a:p>
                    <a:p>
                      <a:pPr marL="10795" algn="ctr">
                        <a:lnSpc>
                          <a:spcPts val="1225"/>
                        </a:lnSpc>
                      </a:pPr>
                      <a:r>
                        <a:rPr sz="1050" b="1" spc="-5" dirty="0">
                          <a:latin typeface="Calibri"/>
                          <a:cs typeface="Calibri"/>
                        </a:rPr>
                        <a:t>bonds</a:t>
                      </a:r>
                      <a:endParaRPr sz="105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a:lnSpc>
                          <a:spcPct val="100000"/>
                        </a:lnSpc>
                        <a:spcBef>
                          <a:spcPts val="20"/>
                        </a:spcBef>
                      </a:pPr>
                      <a:endParaRPr sz="1400">
                        <a:latin typeface="Times New Roman"/>
                        <a:cs typeface="Times New Roman"/>
                      </a:endParaRPr>
                    </a:p>
                    <a:p>
                      <a:pPr marL="105410" marR="73660" indent="-12065">
                        <a:lnSpc>
                          <a:spcPts val="1230"/>
                        </a:lnSpc>
                        <a:spcBef>
                          <a:spcPts val="5"/>
                        </a:spcBef>
                      </a:pPr>
                      <a:r>
                        <a:rPr sz="1050" b="1" spc="-15" dirty="0">
                          <a:latin typeface="Calibri"/>
                          <a:cs typeface="Calibri"/>
                        </a:rPr>
                        <a:t>H</a:t>
                      </a:r>
                      <a:r>
                        <a:rPr sz="1050" b="1" spc="-5" dirty="0">
                          <a:latin typeface="Calibri"/>
                          <a:cs typeface="Calibri"/>
                        </a:rPr>
                        <a:t>-</a:t>
                      </a:r>
                      <a:r>
                        <a:rPr sz="1050" b="1" spc="-10" dirty="0">
                          <a:latin typeface="Calibri"/>
                          <a:cs typeface="Calibri"/>
                        </a:rPr>
                        <a:t>b</a:t>
                      </a:r>
                      <a:r>
                        <a:rPr sz="1050" b="1" spc="-15" dirty="0">
                          <a:latin typeface="Calibri"/>
                          <a:cs typeface="Calibri"/>
                        </a:rPr>
                        <a:t>o</a:t>
                      </a:r>
                      <a:r>
                        <a:rPr sz="1050" b="1" spc="-10" dirty="0">
                          <a:latin typeface="Calibri"/>
                          <a:cs typeface="Calibri"/>
                        </a:rPr>
                        <a:t>nd  </a:t>
                      </a:r>
                      <a:r>
                        <a:rPr sz="1050" b="1" spc="-5" dirty="0">
                          <a:latin typeface="Calibri"/>
                          <a:cs typeface="Calibri"/>
                        </a:rPr>
                        <a:t>donors</a:t>
                      </a:r>
                      <a:endParaRPr sz="1050">
                        <a:latin typeface="Calibri"/>
                        <a:cs typeface="Calibri"/>
                      </a:endParaRPr>
                    </a:p>
                  </a:txBody>
                  <a:tcPr marL="0" marR="0" marT="254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a:lnSpc>
                          <a:spcPct val="100000"/>
                        </a:lnSpc>
                        <a:spcBef>
                          <a:spcPts val="20"/>
                        </a:spcBef>
                      </a:pPr>
                      <a:endParaRPr sz="1400">
                        <a:latin typeface="Times New Roman"/>
                        <a:cs typeface="Times New Roman"/>
                      </a:endParaRPr>
                    </a:p>
                    <a:p>
                      <a:pPr marL="32384" marR="12065" indent="60960">
                        <a:lnSpc>
                          <a:spcPts val="1230"/>
                        </a:lnSpc>
                        <a:spcBef>
                          <a:spcPts val="5"/>
                        </a:spcBef>
                      </a:pPr>
                      <a:r>
                        <a:rPr sz="1050" b="1" spc="-5" dirty="0">
                          <a:solidFill>
                            <a:srgbClr val="FFFFFF"/>
                          </a:solidFill>
                          <a:latin typeface="Calibri"/>
                          <a:cs typeface="Calibri"/>
                        </a:rPr>
                        <a:t>H-bond  </a:t>
                      </a:r>
                      <a:r>
                        <a:rPr sz="1050" b="1" spc="-15" dirty="0">
                          <a:solidFill>
                            <a:srgbClr val="FFFFFF"/>
                          </a:solidFill>
                          <a:latin typeface="Calibri"/>
                          <a:cs typeface="Calibri"/>
                        </a:rPr>
                        <a:t>a</a:t>
                      </a:r>
                      <a:r>
                        <a:rPr sz="1050" b="1" spc="-10" dirty="0">
                          <a:solidFill>
                            <a:srgbClr val="FFFFFF"/>
                          </a:solidFill>
                          <a:latin typeface="Calibri"/>
                          <a:cs typeface="Calibri"/>
                        </a:rPr>
                        <a:t>cc</a:t>
                      </a:r>
                      <a:r>
                        <a:rPr sz="1050" b="1" spc="-15" dirty="0">
                          <a:solidFill>
                            <a:srgbClr val="FFFFFF"/>
                          </a:solidFill>
                          <a:latin typeface="Calibri"/>
                          <a:cs typeface="Calibri"/>
                        </a:rPr>
                        <a:t>e</a:t>
                      </a:r>
                      <a:r>
                        <a:rPr sz="1050" b="1" spc="-10" dirty="0">
                          <a:solidFill>
                            <a:srgbClr val="FFFFFF"/>
                          </a:solidFill>
                          <a:latin typeface="Calibri"/>
                          <a:cs typeface="Calibri"/>
                        </a:rPr>
                        <a:t>pt</a:t>
                      </a:r>
                      <a:r>
                        <a:rPr sz="1050" b="1" spc="-15" dirty="0">
                          <a:solidFill>
                            <a:srgbClr val="FFFFFF"/>
                          </a:solidFill>
                          <a:latin typeface="Calibri"/>
                          <a:cs typeface="Calibri"/>
                        </a:rPr>
                        <a:t>o</a:t>
                      </a:r>
                      <a:r>
                        <a:rPr sz="1050" b="1" spc="-5" dirty="0">
                          <a:solidFill>
                            <a:srgbClr val="FFFFFF"/>
                          </a:solidFill>
                          <a:latin typeface="Calibri"/>
                          <a:cs typeface="Calibri"/>
                        </a:rPr>
                        <a:t>r</a:t>
                      </a:r>
                      <a:r>
                        <a:rPr sz="1050" b="1" dirty="0">
                          <a:solidFill>
                            <a:srgbClr val="FFFFFF"/>
                          </a:solidFill>
                          <a:latin typeface="Calibri"/>
                          <a:cs typeface="Calibri"/>
                        </a:rPr>
                        <a:t>s</a:t>
                      </a:r>
                      <a:endParaRPr sz="1050">
                        <a:latin typeface="Calibri"/>
                        <a:cs typeface="Calibri"/>
                      </a:endParaRPr>
                    </a:p>
                  </a:txBody>
                  <a:tcPr marL="0" marR="0" marT="254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pPr>
                      <a:endParaRPr sz="1300">
                        <a:latin typeface="Times New Roman"/>
                        <a:cs typeface="Times New Roman"/>
                      </a:endParaRPr>
                    </a:p>
                    <a:p>
                      <a:pPr>
                        <a:lnSpc>
                          <a:spcPct val="100000"/>
                        </a:lnSpc>
                        <a:spcBef>
                          <a:spcPts val="35"/>
                        </a:spcBef>
                      </a:pPr>
                      <a:endParaRPr sz="1100">
                        <a:latin typeface="Times New Roman"/>
                        <a:cs typeface="Times New Roman"/>
                      </a:endParaRPr>
                    </a:p>
                    <a:p>
                      <a:pPr marL="90805">
                        <a:lnSpc>
                          <a:spcPts val="1245"/>
                        </a:lnSpc>
                      </a:pPr>
                      <a:r>
                        <a:rPr sz="1050" b="1" dirty="0">
                          <a:solidFill>
                            <a:srgbClr val="FFFFFF"/>
                          </a:solidFill>
                          <a:latin typeface="Calibri"/>
                          <a:cs typeface="Calibri"/>
                        </a:rPr>
                        <a:t>Kd</a:t>
                      </a:r>
                      <a:r>
                        <a:rPr sz="1050" b="1" spc="-35" dirty="0">
                          <a:solidFill>
                            <a:srgbClr val="FFFFFF"/>
                          </a:solidFill>
                          <a:latin typeface="Calibri"/>
                          <a:cs typeface="Calibri"/>
                        </a:rPr>
                        <a:t> </a:t>
                      </a:r>
                      <a:r>
                        <a:rPr sz="1050" b="1" spc="-5" dirty="0">
                          <a:solidFill>
                            <a:srgbClr val="FFFFFF"/>
                          </a:solidFill>
                          <a:latin typeface="Calibri"/>
                          <a:cs typeface="Calibri"/>
                        </a:rPr>
                        <a:t>(fM)</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extLst>
                  <a:ext uri="{0D108BD9-81ED-4DB2-BD59-A6C34878D82A}">
                    <a16:rowId xmlns:a16="http://schemas.microsoft.com/office/drawing/2014/main" val="10000"/>
                  </a:ext>
                </a:extLst>
              </a:tr>
              <a:tr h="166370">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8</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66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1"/>
                  </a:ext>
                </a:extLst>
              </a:tr>
              <a:tr h="166370">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5</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44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spc="-5" dirty="0">
                          <a:solidFill>
                            <a:srgbClr val="FFFFFF"/>
                          </a:solidFill>
                          <a:latin typeface="Calibri"/>
                          <a:cs typeface="Calibri"/>
                        </a:rPr>
                        <a:t>12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2"/>
                  </a:ext>
                </a:extLst>
              </a:tr>
              <a:tr h="166370">
                <a:tc>
                  <a:txBody>
                    <a:bodyPr/>
                    <a:lstStyle/>
                    <a:p>
                      <a:pPr algn="r">
                        <a:lnSpc>
                          <a:spcPts val="1210"/>
                        </a:lnSpc>
                      </a:pPr>
                      <a:r>
                        <a:rPr sz="1050" dirty="0">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95</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spc="-5" dirty="0">
                          <a:solidFill>
                            <a:srgbClr val="FFFFFF"/>
                          </a:solidFill>
                          <a:latin typeface="Calibri"/>
                          <a:cs typeface="Calibri"/>
                        </a:rPr>
                        <a:t>14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3"/>
                  </a:ext>
                </a:extLst>
              </a:tr>
              <a:tr h="166370">
                <a:tc>
                  <a:txBody>
                    <a:bodyPr/>
                    <a:lstStyle/>
                    <a:p>
                      <a:pPr algn="r">
                        <a:lnSpc>
                          <a:spcPts val="1210"/>
                        </a:lnSpc>
                      </a:pPr>
                      <a:r>
                        <a:rPr sz="1050" dirty="0">
                          <a:latin typeface="Calibri"/>
                          <a:cs typeface="Calibri"/>
                        </a:rPr>
                        <a:t>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7</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63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4"/>
                  </a:ext>
                </a:extLst>
              </a:tr>
              <a:tr h="166370">
                <a:tc>
                  <a:txBody>
                    <a:bodyPr/>
                    <a:lstStyle/>
                    <a:p>
                      <a:pPr algn="r">
                        <a:lnSpc>
                          <a:spcPts val="1210"/>
                        </a:lnSpc>
                      </a:pPr>
                      <a:r>
                        <a:rPr sz="1050" dirty="0">
                          <a:latin typeface="Calibri"/>
                          <a:cs typeface="Calibri"/>
                        </a:rPr>
                        <a:t>5</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8</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65</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5"/>
                  </a:ext>
                </a:extLst>
              </a:tr>
              <a:tr h="166370">
                <a:tc>
                  <a:txBody>
                    <a:bodyPr/>
                    <a:lstStyle/>
                    <a:p>
                      <a:pPr algn="r">
                        <a:lnSpc>
                          <a:spcPts val="1210"/>
                        </a:lnSpc>
                      </a:pPr>
                      <a:r>
                        <a:rPr sz="1050" dirty="0">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91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6"/>
                  </a:ext>
                </a:extLst>
              </a:tr>
              <a:tr h="166370">
                <a:tc>
                  <a:txBody>
                    <a:bodyPr/>
                    <a:lstStyle/>
                    <a:p>
                      <a:pPr algn="r">
                        <a:lnSpc>
                          <a:spcPts val="1210"/>
                        </a:lnSpc>
                      </a:pPr>
                      <a:r>
                        <a:rPr sz="1050" dirty="0">
                          <a:latin typeface="Calibri"/>
                          <a:cs typeface="Calibri"/>
                        </a:rPr>
                        <a:t>7</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94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7"/>
                  </a:ext>
                </a:extLst>
              </a:tr>
              <a:tr h="166370">
                <a:tc>
                  <a:txBody>
                    <a:bodyPr/>
                    <a:lstStyle/>
                    <a:p>
                      <a:pPr algn="r">
                        <a:lnSpc>
                          <a:spcPts val="1210"/>
                        </a:lnSpc>
                      </a:pPr>
                      <a:r>
                        <a:rPr sz="1050" dirty="0">
                          <a:latin typeface="Calibri"/>
                          <a:cs typeface="Calibri"/>
                        </a:rPr>
                        <a:t>8</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96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8"/>
                  </a:ext>
                </a:extLst>
              </a:tr>
              <a:tr h="166370">
                <a:tc>
                  <a:txBody>
                    <a:bodyPr/>
                    <a:lstStyle/>
                    <a:p>
                      <a:pPr algn="r">
                        <a:lnSpc>
                          <a:spcPts val="1210"/>
                        </a:lnSpc>
                      </a:pPr>
                      <a:r>
                        <a:rPr sz="1050" dirty="0">
                          <a:latin typeface="Calibri"/>
                          <a:cs typeface="Calibri"/>
                        </a:rPr>
                        <a:t>9</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7</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57</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9"/>
                  </a:ext>
                </a:extLst>
              </a:tr>
              <a:tr h="166370">
                <a:tc>
                  <a:txBody>
                    <a:bodyPr/>
                    <a:lstStyle/>
                    <a:p>
                      <a:pPr algn="r">
                        <a:lnSpc>
                          <a:spcPts val="1210"/>
                        </a:lnSpc>
                      </a:pPr>
                      <a:r>
                        <a:rPr sz="1050" spc="-5" dirty="0">
                          <a:latin typeface="Calibri"/>
                          <a:cs typeface="Calibri"/>
                        </a:rPr>
                        <a:t>10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121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8</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578725" cy="206883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0" dirty="0">
                <a:latin typeface="Calibri"/>
                <a:cs typeface="Calibri"/>
              </a:rPr>
              <a:t>Overfitting</a:t>
            </a:r>
            <a:endParaRPr sz="3200">
              <a:latin typeface="Calibri"/>
              <a:cs typeface="Calibri"/>
            </a:endParaRPr>
          </a:p>
          <a:p>
            <a:pPr marL="469900" marR="174625">
              <a:lnSpc>
                <a:spcPct val="100000"/>
              </a:lnSpc>
              <a:spcBef>
                <a:spcPts val="695"/>
              </a:spcBef>
            </a:pPr>
            <a:r>
              <a:rPr sz="2800" spc="-5" dirty="0">
                <a:latin typeface="Calibri"/>
                <a:cs typeface="Calibri"/>
              </a:rPr>
              <a:t>“With </a:t>
            </a:r>
            <a:r>
              <a:rPr sz="2800" spc="-20" dirty="0">
                <a:latin typeface="Calibri"/>
                <a:cs typeface="Calibri"/>
              </a:rPr>
              <a:t>four parameters </a:t>
            </a:r>
            <a:r>
              <a:rPr sz="2800" dirty="0">
                <a:latin typeface="Calibri"/>
                <a:cs typeface="Calibri"/>
              </a:rPr>
              <a:t>I </a:t>
            </a:r>
            <a:r>
              <a:rPr sz="2800" spc="-10" dirty="0">
                <a:latin typeface="Calibri"/>
                <a:cs typeface="Calibri"/>
              </a:rPr>
              <a:t>can </a:t>
            </a:r>
            <a:r>
              <a:rPr sz="2800" spc="-5" dirty="0">
                <a:latin typeface="Calibri"/>
                <a:cs typeface="Calibri"/>
              </a:rPr>
              <a:t>fit an </a:t>
            </a:r>
            <a:r>
              <a:rPr sz="2800" spc="-10" dirty="0">
                <a:latin typeface="Calibri"/>
                <a:cs typeface="Calibri"/>
              </a:rPr>
              <a:t>elephant, </a:t>
            </a:r>
            <a:r>
              <a:rPr sz="2800" spc="-5" dirty="0">
                <a:latin typeface="Calibri"/>
                <a:cs typeface="Calibri"/>
              </a:rPr>
              <a:t>and  with </a:t>
            </a:r>
            <a:r>
              <a:rPr sz="2800" spc="-15" dirty="0">
                <a:latin typeface="Calibri"/>
                <a:cs typeface="Calibri"/>
              </a:rPr>
              <a:t>five </a:t>
            </a:r>
            <a:r>
              <a:rPr sz="2800" dirty="0">
                <a:latin typeface="Calibri"/>
                <a:cs typeface="Calibri"/>
              </a:rPr>
              <a:t>I </a:t>
            </a:r>
            <a:r>
              <a:rPr sz="2800" spc="-10" dirty="0">
                <a:latin typeface="Calibri"/>
                <a:cs typeface="Calibri"/>
              </a:rPr>
              <a:t>can </a:t>
            </a:r>
            <a:r>
              <a:rPr sz="2800" spc="-25" dirty="0">
                <a:latin typeface="Calibri"/>
                <a:cs typeface="Calibri"/>
              </a:rPr>
              <a:t>make </a:t>
            </a:r>
            <a:r>
              <a:rPr sz="2800" spc="-5" dirty="0">
                <a:latin typeface="Calibri"/>
                <a:cs typeface="Calibri"/>
              </a:rPr>
              <a:t>him wiggle his</a:t>
            </a:r>
            <a:r>
              <a:rPr sz="2800" spc="50" dirty="0">
                <a:latin typeface="Calibri"/>
                <a:cs typeface="Calibri"/>
              </a:rPr>
              <a:t> </a:t>
            </a:r>
            <a:r>
              <a:rPr sz="2800" spc="-30" dirty="0">
                <a:latin typeface="Calibri"/>
                <a:cs typeface="Calibri"/>
              </a:rPr>
              <a:t>trunk.”</a:t>
            </a:r>
            <a:endParaRPr sz="2800">
              <a:latin typeface="Calibri"/>
              <a:cs typeface="Calibri"/>
            </a:endParaRPr>
          </a:p>
          <a:p>
            <a:pPr marL="4584700">
              <a:lnSpc>
                <a:spcPct val="100000"/>
              </a:lnSpc>
              <a:spcBef>
                <a:spcPts val="680"/>
              </a:spcBef>
            </a:pPr>
            <a:r>
              <a:rPr sz="2800" b="1" dirty="0">
                <a:latin typeface="Calibri"/>
                <a:cs typeface="Calibri"/>
              </a:rPr>
              <a:t>- </a:t>
            </a:r>
            <a:r>
              <a:rPr sz="2800" spc="-5" dirty="0">
                <a:latin typeface="Calibri"/>
                <a:cs typeface="Calibri"/>
              </a:rPr>
              <a:t>John </a:t>
            </a:r>
            <a:r>
              <a:rPr sz="2800" spc="-10" dirty="0">
                <a:latin typeface="Calibri"/>
                <a:cs typeface="Calibri"/>
              </a:rPr>
              <a:t>von</a:t>
            </a:r>
            <a:r>
              <a:rPr sz="2800" spc="-35" dirty="0">
                <a:latin typeface="Calibri"/>
                <a:cs typeface="Calibri"/>
              </a:rPr>
              <a:t> </a:t>
            </a:r>
            <a:r>
              <a:rPr sz="2800" spc="-5" dirty="0">
                <a:latin typeface="Calibri"/>
                <a:cs typeface="Calibri"/>
              </a:rPr>
              <a:t>Neumann</a:t>
            </a:r>
            <a:endParaRPr sz="2800">
              <a:latin typeface="Calibri"/>
              <a:cs typeface="Calibri"/>
            </a:endParaRPr>
          </a:p>
        </p:txBody>
      </p:sp>
      <p:sp>
        <p:nvSpPr>
          <p:cNvPr id="5" name="object 5"/>
          <p:cNvSpPr/>
          <p:nvPr/>
        </p:nvSpPr>
        <p:spPr>
          <a:xfrm>
            <a:off x="533240" y="3615771"/>
            <a:ext cx="3198160" cy="233040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861670" y="3538387"/>
            <a:ext cx="3333206" cy="2524089"/>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5277703" y="5948968"/>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9</a:t>
            </a:r>
            <a:endParaRPr sz="1800">
              <a:latin typeface="Calibri"/>
              <a:cs typeface="Calibri"/>
            </a:endParaRPr>
          </a:p>
        </p:txBody>
      </p:sp>
      <p:sp>
        <p:nvSpPr>
          <p:cNvPr id="8" name="object 8"/>
          <p:cNvSpPr txBox="1"/>
          <p:nvPr/>
        </p:nvSpPr>
        <p:spPr>
          <a:xfrm>
            <a:off x="101888" y="5948969"/>
            <a:ext cx="3599815" cy="84137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885"/>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620634" cy="1640839"/>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0" dirty="0">
                <a:latin typeface="Calibri"/>
                <a:cs typeface="Calibri"/>
              </a:rPr>
              <a:t>Overfitting</a:t>
            </a:r>
            <a:endParaRPr sz="3200">
              <a:latin typeface="Calibri"/>
              <a:cs typeface="Calibri"/>
            </a:endParaRPr>
          </a:p>
          <a:p>
            <a:pPr marL="755650" lvl="1" indent="-285750">
              <a:lnSpc>
                <a:spcPct val="100000"/>
              </a:lnSpc>
              <a:spcBef>
                <a:spcPts val="695"/>
              </a:spcBef>
              <a:buFont typeface="Arial"/>
              <a:buChar char="–"/>
              <a:tabLst>
                <a:tab pos="755650" algn="l"/>
              </a:tabLst>
            </a:pPr>
            <a:r>
              <a:rPr sz="2800" spc="-5" dirty="0">
                <a:latin typeface="Calibri"/>
                <a:cs typeface="Calibri"/>
              </a:rPr>
              <a:t>Making </a:t>
            </a:r>
            <a:r>
              <a:rPr sz="2800" spc="-15" dirty="0">
                <a:latin typeface="Calibri"/>
                <a:cs typeface="Calibri"/>
              </a:rPr>
              <a:t>your </a:t>
            </a:r>
            <a:r>
              <a:rPr sz="2800" spc="-5" dirty="0">
                <a:latin typeface="Calibri"/>
                <a:cs typeface="Calibri"/>
              </a:rPr>
              <a:t>model </a:t>
            </a:r>
            <a:r>
              <a:rPr sz="2800" spc="-10" dirty="0">
                <a:latin typeface="Calibri"/>
                <a:cs typeface="Calibri"/>
              </a:rPr>
              <a:t>too </a:t>
            </a:r>
            <a:r>
              <a:rPr sz="2800" spc="-5" dirty="0">
                <a:latin typeface="Calibri"/>
                <a:cs typeface="Calibri"/>
              </a:rPr>
              <a:t>specific </a:t>
            </a:r>
            <a:r>
              <a:rPr sz="2800" spc="-15" dirty="0">
                <a:latin typeface="Calibri"/>
                <a:cs typeface="Calibri"/>
              </a:rPr>
              <a:t>to </a:t>
            </a:r>
            <a:r>
              <a:rPr sz="2800" spc="-10" dirty="0">
                <a:latin typeface="Calibri"/>
                <a:cs typeface="Calibri"/>
              </a:rPr>
              <a:t>training</a:t>
            </a:r>
            <a:r>
              <a:rPr sz="2800" spc="40" dirty="0">
                <a:latin typeface="Calibri"/>
                <a:cs typeface="Calibri"/>
              </a:rPr>
              <a:t> </a:t>
            </a:r>
            <a:r>
              <a:rPr sz="2800" spc="-20" dirty="0">
                <a:latin typeface="Calibri"/>
                <a:cs typeface="Calibri"/>
              </a:rPr>
              <a:t>data</a:t>
            </a:r>
            <a:endParaRPr sz="2800">
              <a:latin typeface="Calibri"/>
              <a:cs typeface="Calibri"/>
            </a:endParaRPr>
          </a:p>
          <a:p>
            <a:pPr marL="755650" lvl="1" indent="-285750">
              <a:lnSpc>
                <a:spcPct val="100000"/>
              </a:lnSpc>
              <a:spcBef>
                <a:spcPts val="675"/>
              </a:spcBef>
              <a:buFont typeface="Arial"/>
              <a:buChar char="–"/>
              <a:tabLst>
                <a:tab pos="755650" algn="l"/>
              </a:tabLst>
            </a:pPr>
            <a:r>
              <a:rPr sz="2800" spc="-20" dirty="0">
                <a:latin typeface="Calibri"/>
                <a:cs typeface="Calibri"/>
              </a:rPr>
              <a:t>Performs </a:t>
            </a:r>
            <a:r>
              <a:rPr sz="2800" spc="-5" dirty="0">
                <a:latin typeface="Calibri"/>
                <a:cs typeface="Calibri"/>
              </a:rPr>
              <a:t>poorly on </a:t>
            </a:r>
            <a:r>
              <a:rPr sz="2800" spc="-10" dirty="0">
                <a:latin typeface="Calibri"/>
                <a:cs typeface="Calibri"/>
              </a:rPr>
              <a:t>new </a:t>
            </a:r>
            <a:r>
              <a:rPr sz="2800" spc="-20" dirty="0">
                <a:latin typeface="Calibri"/>
                <a:cs typeface="Calibri"/>
              </a:rPr>
              <a:t>data </a:t>
            </a:r>
            <a:r>
              <a:rPr sz="2800" spc="-15" dirty="0">
                <a:latin typeface="Calibri"/>
                <a:cs typeface="Calibri"/>
              </a:rPr>
              <a:t>relative to</a:t>
            </a:r>
            <a:r>
              <a:rPr sz="2800" spc="75" dirty="0">
                <a:latin typeface="Calibri"/>
                <a:cs typeface="Calibri"/>
              </a:rPr>
              <a:t> </a:t>
            </a:r>
            <a:r>
              <a:rPr sz="2800" spc="-5" dirty="0">
                <a:latin typeface="Calibri"/>
                <a:cs typeface="Calibri"/>
              </a:rPr>
              <a:t>”truth”</a:t>
            </a:r>
            <a:endParaRPr sz="2800">
              <a:latin typeface="Calibri"/>
              <a:cs typeface="Calibri"/>
            </a:endParaRPr>
          </a:p>
        </p:txBody>
      </p:sp>
      <p:sp>
        <p:nvSpPr>
          <p:cNvPr id="5" name="object 5"/>
          <p:cNvSpPr/>
          <p:nvPr/>
        </p:nvSpPr>
        <p:spPr>
          <a:xfrm>
            <a:off x="533240" y="3523174"/>
            <a:ext cx="3198160" cy="233040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962809" y="3577711"/>
            <a:ext cx="3144119" cy="2295426"/>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5277703" y="5856371"/>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9</a:t>
            </a:r>
            <a:endParaRPr sz="1800">
              <a:latin typeface="Calibri"/>
              <a:cs typeface="Calibri"/>
            </a:endParaRPr>
          </a:p>
        </p:txBody>
      </p:sp>
      <p:sp>
        <p:nvSpPr>
          <p:cNvPr id="8" name="object 8"/>
          <p:cNvSpPr txBox="1"/>
          <p:nvPr/>
        </p:nvSpPr>
        <p:spPr>
          <a:xfrm>
            <a:off x="101888" y="5856372"/>
            <a:ext cx="3599815" cy="93408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1614"/>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
        <p:nvSpPr>
          <p:cNvPr id="9" name="object 9"/>
          <p:cNvSpPr/>
          <p:nvPr/>
        </p:nvSpPr>
        <p:spPr>
          <a:xfrm>
            <a:off x="7404100" y="5063066"/>
            <a:ext cx="215900" cy="24130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7454096" y="5090685"/>
            <a:ext cx="115746" cy="13889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449333" y="5085923"/>
            <a:ext cx="125272" cy="148421"/>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4EF1-6D26-4171-9893-ABB90EEF7C62}"/>
              </a:ext>
            </a:extLst>
          </p:cNvPr>
          <p:cNvSpPr>
            <a:spLocks noGrp="1"/>
          </p:cNvSpPr>
          <p:nvPr>
            <p:ph type="title"/>
          </p:nvPr>
        </p:nvSpPr>
        <p:spPr/>
        <p:txBody>
          <a:bodyPr/>
          <a:lstStyle/>
          <a:p>
            <a:r>
              <a:rPr lang="en-US" dirty="0"/>
              <a:t>A little more details!</a:t>
            </a:r>
          </a:p>
        </p:txBody>
      </p:sp>
      <p:sp>
        <p:nvSpPr>
          <p:cNvPr id="4" name="object 4">
            <a:extLst>
              <a:ext uri="{FF2B5EF4-FFF2-40B4-BE49-F238E27FC236}">
                <a16:creationId xmlns:a16="http://schemas.microsoft.com/office/drawing/2014/main" id="{4E287521-D82C-439A-8F99-BAB4E4598DF6}"/>
              </a:ext>
            </a:extLst>
          </p:cNvPr>
          <p:cNvSpPr txBox="1"/>
          <p:nvPr/>
        </p:nvSpPr>
        <p:spPr>
          <a:xfrm>
            <a:off x="535938" y="1538168"/>
            <a:ext cx="4537075" cy="4274185"/>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5" dirty="0">
                <a:latin typeface="Calibri"/>
                <a:cs typeface="Calibri"/>
              </a:rPr>
              <a:t>Class</a:t>
            </a:r>
            <a:r>
              <a:rPr sz="3200" spc="-10" dirty="0">
                <a:latin typeface="Calibri"/>
                <a:cs typeface="Calibri"/>
              </a:rPr>
              <a:t> website:</a:t>
            </a:r>
            <a:endParaRPr sz="3200" dirty="0">
              <a:latin typeface="Calibri"/>
              <a:cs typeface="Calibri"/>
            </a:endParaRPr>
          </a:p>
          <a:p>
            <a:pPr marL="755650" lvl="1" indent="-285750">
              <a:lnSpc>
                <a:spcPct val="100000"/>
              </a:lnSpc>
              <a:spcBef>
                <a:spcPts val="695"/>
              </a:spcBef>
              <a:buClr>
                <a:srgbClr val="000000"/>
              </a:buClr>
              <a:buFont typeface="Arial"/>
              <a:buChar char="–"/>
              <a:tabLst>
                <a:tab pos="755650" algn="l"/>
              </a:tabLst>
            </a:pPr>
            <a:r>
              <a:rPr sz="2800" u="heavy" spc="-10" dirty="0">
                <a:solidFill>
                  <a:srgbClr val="0000FF"/>
                </a:solidFill>
                <a:uFill>
                  <a:solidFill>
                    <a:srgbClr val="0000FF"/>
                  </a:solidFill>
                </a:uFill>
                <a:latin typeface="Calibri"/>
                <a:cs typeface="Calibri"/>
              </a:rPr>
              <a:t>https://uwdirect.github.io</a:t>
            </a:r>
            <a:endParaRPr sz="2800" dirty="0">
              <a:latin typeface="Calibri"/>
              <a:cs typeface="Calibri"/>
            </a:endParaRPr>
          </a:p>
          <a:p>
            <a:pPr marL="1155700" lvl="2" indent="-228600">
              <a:lnSpc>
                <a:spcPct val="100000"/>
              </a:lnSpc>
              <a:spcBef>
                <a:spcPts val="605"/>
              </a:spcBef>
              <a:buFont typeface="Arial"/>
              <a:buChar char="•"/>
              <a:tabLst>
                <a:tab pos="1155700" algn="l"/>
              </a:tabLst>
            </a:pPr>
            <a:r>
              <a:rPr sz="2400" spc="-20" dirty="0">
                <a:latin typeface="Calibri"/>
                <a:cs typeface="Calibri"/>
              </a:rPr>
              <a:t>Let’s </a:t>
            </a:r>
            <a:r>
              <a:rPr sz="2400" spc="-10" dirty="0">
                <a:latin typeface="Calibri"/>
                <a:cs typeface="Calibri"/>
              </a:rPr>
              <a:t>go there</a:t>
            </a:r>
            <a:r>
              <a:rPr sz="2400" spc="-5" dirty="0">
                <a:latin typeface="Calibri"/>
                <a:cs typeface="Calibri"/>
              </a:rPr>
              <a:t> now!</a:t>
            </a:r>
            <a:endParaRPr sz="2400" dirty="0">
              <a:latin typeface="Calibri"/>
              <a:cs typeface="Calibri"/>
            </a:endParaRPr>
          </a:p>
          <a:p>
            <a:pPr lvl="2">
              <a:lnSpc>
                <a:spcPct val="100000"/>
              </a:lnSpc>
              <a:buFont typeface="Arial"/>
              <a:buChar char="•"/>
            </a:pPr>
            <a:endParaRPr sz="2900" dirty="0">
              <a:latin typeface="Times New Roman"/>
              <a:cs typeface="Times New Roman"/>
            </a:endParaRPr>
          </a:p>
          <a:p>
            <a:pPr marL="355600" indent="-342900">
              <a:lnSpc>
                <a:spcPct val="100000"/>
              </a:lnSpc>
              <a:spcBef>
                <a:spcPts val="1985"/>
              </a:spcBef>
              <a:buFont typeface="Arial"/>
              <a:buChar char="•"/>
              <a:tabLst>
                <a:tab pos="354965" algn="l"/>
                <a:tab pos="355600" algn="l"/>
              </a:tabLst>
            </a:pPr>
            <a:r>
              <a:rPr sz="3200" spc="-10" dirty="0">
                <a:latin typeface="Calibri"/>
                <a:cs typeface="Calibri"/>
              </a:rPr>
              <a:t>Logistical</a:t>
            </a:r>
            <a:r>
              <a:rPr sz="3200" dirty="0">
                <a:latin typeface="Calibri"/>
                <a:cs typeface="Calibri"/>
              </a:rPr>
              <a:t> </a:t>
            </a:r>
            <a:r>
              <a:rPr sz="3200" spc="-10" dirty="0">
                <a:latin typeface="Calibri"/>
                <a:cs typeface="Calibri"/>
              </a:rPr>
              <a:t>items</a:t>
            </a:r>
            <a:endParaRPr sz="3200" dirty="0">
              <a:latin typeface="Calibri"/>
              <a:cs typeface="Calibri"/>
            </a:endParaRPr>
          </a:p>
          <a:p>
            <a:pPr marL="755650" lvl="1" indent="-285750">
              <a:lnSpc>
                <a:spcPct val="100000"/>
              </a:lnSpc>
              <a:spcBef>
                <a:spcPts val="695"/>
              </a:spcBef>
              <a:buFont typeface="Arial"/>
              <a:buChar char="–"/>
              <a:tabLst>
                <a:tab pos="755650" algn="l"/>
              </a:tabLst>
            </a:pPr>
            <a:r>
              <a:rPr sz="2800" spc="-10" dirty="0">
                <a:latin typeface="Calibri"/>
                <a:cs typeface="Calibri"/>
              </a:rPr>
              <a:t>Laptops </a:t>
            </a:r>
            <a:r>
              <a:rPr sz="2800" dirty="0">
                <a:latin typeface="Calibri"/>
                <a:cs typeface="Calibri"/>
              </a:rPr>
              <a:t>– </a:t>
            </a:r>
            <a:r>
              <a:rPr sz="2800" spc="-5" dirty="0">
                <a:latin typeface="Calibri"/>
                <a:cs typeface="Calibri"/>
              </a:rPr>
              <a:t>bring</a:t>
            </a:r>
            <a:r>
              <a:rPr sz="2800" dirty="0">
                <a:latin typeface="Calibri"/>
                <a:cs typeface="Calibri"/>
              </a:rPr>
              <a:t> </a:t>
            </a:r>
            <a:r>
              <a:rPr sz="2800" spc="-35" dirty="0">
                <a:latin typeface="Calibri"/>
                <a:cs typeface="Calibri"/>
              </a:rPr>
              <a:t>‘em!</a:t>
            </a:r>
            <a:endParaRPr sz="2800" dirty="0">
              <a:latin typeface="Calibri"/>
              <a:cs typeface="Calibri"/>
            </a:endParaRPr>
          </a:p>
          <a:p>
            <a:pPr marL="755650" lvl="1" indent="-285750">
              <a:lnSpc>
                <a:spcPct val="100000"/>
              </a:lnSpc>
              <a:spcBef>
                <a:spcPts val="675"/>
              </a:spcBef>
              <a:buFont typeface="Arial"/>
              <a:buChar char="–"/>
              <a:tabLst>
                <a:tab pos="755650" algn="l"/>
              </a:tabLst>
            </a:pPr>
            <a:r>
              <a:rPr sz="2800" spc="-5" dirty="0">
                <a:latin typeface="Calibri"/>
                <a:cs typeface="Calibri"/>
              </a:rPr>
              <a:t>Slack </a:t>
            </a:r>
            <a:r>
              <a:rPr sz="2800" dirty="0">
                <a:latin typeface="Calibri"/>
                <a:cs typeface="Calibri"/>
              </a:rPr>
              <a:t>– use </a:t>
            </a:r>
            <a:r>
              <a:rPr sz="2800" spc="-5" dirty="0">
                <a:latin typeface="Calibri"/>
                <a:cs typeface="Calibri"/>
              </a:rPr>
              <a:t>it!</a:t>
            </a:r>
            <a:endParaRPr sz="2800" dirty="0">
              <a:latin typeface="Calibri"/>
              <a:cs typeface="Calibri"/>
            </a:endParaRPr>
          </a:p>
          <a:p>
            <a:pPr marL="755650" lvl="1" indent="-285750">
              <a:lnSpc>
                <a:spcPct val="100000"/>
              </a:lnSpc>
              <a:spcBef>
                <a:spcPts val="670"/>
              </a:spcBef>
              <a:buFont typeface="Arial"/>
              <a:buChar char="–"/>
              <a:tabLst>
                <a:tab pos="755650" algn="l"/>
              </a:tabLst>
            </a:pPr>
            <a:r>
              <a:rPr sz="2800" spc="-15" dirty="0">
                <a:latin typeface="Calibri"/>
                <a:cs typeface="Calibri"/>
              </a:rPr>
              <a:t>Software </a:t>
            </a:r>
            <a:r>
              <a:rPr sz="2800" dirty="0">
                <a:latin typeface="Calibri"/>
                <a:cs typeface="Calibri"/>
              </a:rPr>
              <a:t>– </a:t>
            </a:r>
            <a:r>
              <a:rPr sz="2800" spc="-15" dirty="0">
                <a:latin typeface="Calibri"/>
                <a:cs typeface="Calibri"/>
              </a:rPr>
              <a:t>install</a:t>
            </a:r>
            <a:r>
              <a:rPr sz="2800" spc="0" dirty="0">
                <a:latin typeface="Calibri"/>
                <a:cs typeface="Calibri"/>
              </a:rPr>
              <a:t> </a:t>
            </a:r>
            <a:r>
              <a:rPr sz="2800" spc="-5" dirty="0">
                <a:latin typeface="Calibri"/>
                <a:cs typeface="Calibri"/>
              </a:rPr>
              <a:t>it!</a:t>
            </a:r>
            <a:endParaRPr sz="2800" dirty="0">
              <a:latin typeface="Calibri"/>
              <a:cs typeface="Calibri"/>
            </a:endParaRPr>
          </a:p>
        </p:txBody>
      </p:sp>
    </p:spTree>
    <p:extLst>
      <p:ext uri="{BB962C8B-B14F-4D97-AF65-F5344CB8AC3E}">
        <p14:creationId xmlns:p14="http://schemas.microsoft.com/office/powerpoint/2010/main" val="352385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032114" y="3590261"/>
            <a:ext cx="3174303" cy="2317464"/>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5" name="object 5"/>
          <p:cNvSpPr txBox="1"/>
          <p:nvPr/>
        </p:nvSpPr>
        <p:spPr>
          <a:xfrm>
            <a:off x="535940" y="1507188"/>
            <a:ext cx="4927600" cy="1640839"/>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Proper</a:t>
            </a:r>
            <a:r>
              <a:rPr sz="3200" spc="-10" dirty="0">
                <a:latin typeface="Calibri"/>
                <a:cs typeface="Calibri"/>
              </a:rPr>
              <a:t> fitting</a:t>
            </a:r>
            <a:endParaRPr sz="3200">
              <a:latin typeface="Calibri"/>
              <a:cs typeface="Calibri"/>
            </a:endParaRPr>
          </a:p>
          <a:p>
            <a:pPr marL="755650" lvl="1" indent="-285750">
              <a:lnSpc>
                <a:spcPct val="100000"/>
              </a:lnSpc>
              <a:spcBef>
                <a:spcPts val="695"/>
              </a:spcBef>
              <a:buFont typeface="Arial"/>
              <a:buChar char="–"/>
              <a:tabLst>
                <a:tab pos="755650" algn="l"/>
              </a:tabLst>
            </a:pPr>
            <a:r>
              <a:rPr sz="2800" spc="-5" dirty="0">
                <a:latin typeface="Calibri"/>
                <a:cs typeface="Calibri"/>
              </a:rPr>
              <a:t>Still fits the </a:t>
            </a:r>
            <a:r>
              <a:rPr sz="2800" spc="-10" dirty="0">
                <a:latin typeface="Calibri"/>
                <a:cs typeface="Calibri"/>
              </a:rPr>
              <a:t>training </a:t>
            </a:r>
            <a:r>
              <a:rPr sz="2800" spc="-20" dirty="0">
                <a:latin typeface="Calibri"/>
                <a:cs typeface="Calibri"/>
              </a:rPr>
              <a:t>data</a:t>
            </a:r>
            <a:endParaRPr sz="2800">
              <a:latin typeface="Calibri"/>
              <a:cs typeface="Calibri"/>
            </a:endParaRPr>
          </a:p>
          <a:p>
            <a:pPr marL="755650" lvl="1" indent="-285750">
              <a:lnSpc>
                <a:spcPct val="100000"/>
              </a:lnSpc>
              <a:spcBef>
                <a:spcPts val="675"/>
              </a:spcBef>
              <a:buFont typeface="Arial"/>
              <a:buChar char="–"/>
              <a:tabLst>
                <a:tab pos="755650" algn="l"/>
              </a:tabLst>
            </a:pPr>
            <a:r>
              <a:rPr sz="2800" spc="-20" dirty="0">
                <a:latin typeface="Calibri"/>
                <a:cs typeface="Calibri"/>
              </a:rPr>
              <a:t>Performs better </a:t>
            </a:r>
            <a:r>
              <a:rPr sz="2800" spc="-5" dirty="0">
                <a:latin typeface="Calibri"/>
                <a:cs typeface="Calibri"/>
              </a:rPr>
              <a:t>on </a:t>
            </a:r>
            <a:r>
              <a:rPr sz="2800" spc="-10" dirty="0">
                <a:latin typeface="Calibri"/>
                <a:cs typeface="Calibri"/>
              </a:rPr>
              <a:t>new</a:t>
            </a:r>
            <a:r>
              <a:rPr sz="2800" spc="35" dirty="0">
                <a:latin typeface="Calibri"/>
                <a:cs typeface="Calibri"/>
              </a:rPr>
              <a:t> </a:t>
            </a:r>
            <a:r>
              <a:rPr sz="2800" spc="-20" dirty="0">
                <a:latin typeface="Calibri"/>
                <a:cs typeface="Calibri"/>
              </a:rPr>
              <a:t>data</a:t>
            </a:r>
            <a:endParaRPr sz="2800">
              <a:latin typeface="Calibri"/>
              <a:cs typeface="Calibri"/>
            </a:endParaRPr>
          </a:p>
        </p:txBody>
      </p:sp>
      <p:sp>
        <p:nvSpPr>
          <p:cNvPr id="6" name="object 6"/>
          <p:cNvSpPr/>
          <p:nvPr/>
        </p:nvSpPr>
        <p:spPr>
          <a:xfrm>
            <a:off x="533240" y="3523174"/>
            <a:ext cx="3198160" cy="2330408"/>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5277703" y="5856371"/>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3</a:t>
            </a:r>
            <a:endParaRPr sz="1800">
              <a:latin typeface="Calibri"/>
              <a:cs typeface="Calibri"/>
            </a:endParaRPr>
          </a:p>
        </p:txBody>
      </p:sp>
      <p:sp>
        <p:nvSpPr>
          <p:cNvPr id="8" name="object 8"/>
          <p:cNvSpPr txBox="1"/>
          <p:nvPr/>
        </p:nvSpPr>
        <p:spPr>
          <a:xfrm>
            <a:off x="101888" y="5856372"/>
            <a:ext cx="3599815" cy="93408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1614"/>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
        <p:nvSpPr>
          <p:cNvPr id="9" name="object 9"/>
          <p:cNvSpPr/>
          <p:nvPr/>
        </p:nvSpPr>
        <p:spPr>
          <a:xfrm>
            <a:off x="6791400" y="2149496"/>
            <a:ext cx="1683589" cy="1229138"/>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7404100" y="5156200"/>
            <a:ext cx="215900" cy="24130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454096" y="5183284"/>
            <a:ext cx="115746" cy="13889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449333" y="5178521"/>
            <a:ext cx="125272" cy="148421"/>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4743"/>
            <a:ext cx="8016875" cy="2645410"/>
          </a:xfrm>
          <a:prstGeom prst="rect">
            <a:avLst/>
          </a:prstGeom>
        </p:spPr>
        <p:txBody>
          <a:bodyPr vert="horz" wrap="square" lIns="0" tIns="64769" rIns="0" bIns="0" rtlCol="0">
            <a:spAutoFit/>
          </a:bodyPr>
          <a:lstStyle/>
          <a:p>
            <a:pPr marL="355600" indent="-342900">
              <a:lnSpc>
                <a:spcPct val="100000"/>
              </a:lnSpc>
              <a:spcBef>
                <a:spcPts val="509"/>
              </a:spcBef>
              <a:buFont typeface="Arial"/>
              <a:buChar char="•"/>
              <a:tabLst>
                <a:tab pos="354965" algn="l"/>
                <a:tab pos="355600" algn="l"/>
              </a:tabLst>
            </a:pPr>
            <a:r>
              <a:rPr sz="3200" spc="-55" dirty="0">
                <a:latin typeface="Calibri"/>
                <a:cs typeface="Calibri"/>
              </a:rPr>
              <a:t>Train </a:t>
            </a:r>
            <a:r>
              <a:rPr sz="3200" dirty="0">
                <a:latin typeface="Calibri"/>
                <a:cs typeface="Calibri"/>
              </a:rPr>
              <a:t>/ </a:t>
            </a:r>
            <a:r>
              <a:rPr sz="3200" spc="-20" dirty="0">
                <a:latin typeface="Calibri"/>
                <a:cs typeface="Calibri"/>
              </a:rPr>
              <a:t>test</a:t>
            </a:r>
            <a:r>
              <a:rPr sz="3200" spc="50" dirty="0">
                <a:latin typeface="Calibri"/>
                <a:cs typeface="Calibri"/>
              </a:rPr>
              <a:t> </a:t>
            </a:r>
            <a:r>
              <a:rPr sz="3200" spc="-5" dirty="0">
                <a:latin typeface="Calibri"/>
                <a:cs typeface="Calibri"/>
              </a:rPr>
              <a:t>split</a:t>
            </a:r>
            <a:endParaRPr sz="3200">
              <a:latin typeface="Calibri"/>
              <a:cs typeface="Calibri"/>
            </a:endParaRPr>
          </a:p>
          <a:p>
            <a:pPr marL="755650" lvl="1" indent="-285750">
              <a:lnSpc>
                <a:spcPct val="100000"/>
              </a:lnSpc>
              <a:spcBef>
                <a:spcPts val="360"/>
              </a:spcBef>
              <a:buFont typeface="Arial"/>
              <a:buChar char="–"/>
              <a:tabLst>
                <a:tab pos="755650" algn="l"/>
              </a:tabLst>
            </a:pPr>
            <a:r>
              <a:rPr sz="2800" spc="-5" dirty="0">
                <a:latin typeface="Calibri"/>
                <a:cs typeface="Calibri"/>
              </a:rPr>
              <a:t>How </a:t>
            </a:r>
            <a:r>
              <a:rPr sz="2800" spc="-10" dirty="0">
                <a:latin typeface="Calibri"/>
                <a:cs typeface="Calibri"/>
              </a:rPr>
              <a:t>can </a:t>
            </a:r>
            <a:r>
              <a:rPr sz="2800" spc="-15" dirty="0">
                <a:latin typeface="Calibri"/>
                <a:cs typeface="Calibri"/>
              </a:rPr>
              <a:t>you </a:t>
            </a:r>
            <a:r>
              <a:rPr sz="2800" spc="-10" dirty="0">
                <a:latin typeface="Calibri"/>
                <a:cs typeface="Calibri"/>
              </a:rPr>
              <a:t>identify</a:t>
            </a:r>
            <a:r>
              <a:rPr sz="2800" spc="35" dirty="0">
                <a:latin typeface="Calibri"/>
                <a:cs typeface="Calibri"/>
              </a:rPr>
              <a:t> </a:t>
            </a:r>
            <a:r>
              <a:rPr sz="2800" spc="-15" dirty="0">
                <a:latin typeface="Calibri"/>
                <a:cs typeface="Calibri"/>
              </a:rPr>
              <a:t>overfitting?</a:t>
            </a:r>
            <a:endParaRPr sz="2800">
              <a:latin typeface="Calibri"/>
              <a:cs typeface="Calibri"/>
            </a:endParaRPr>
          </a:p>
          <a:p>
            <a:pPr marL="755650" lvl="1" indent="-285750">
              <a:lnSpc>
                <a:spcPct val="100000"/>
              </a:lnSpc>
              <a:spcBef>
                <a:spcPts val="340"/>
              </a:spcBef>
              <a:buFont typeface="Arial"/>
              <a:buChar char="–"/>
              <a:tabLst>
                <a:tab pos="755650" algn="l"/>
              </a:tabLst>
            </a:pPr>
            <a:r>
              <a:rPr sz="2800" spc="-15" dirty="0">
                <a:latin typeface="Calibri"/>
                <a:cs typeface="Calibri"/>
              </a:rPr>
              <a:t>Partition your </a:t>
            </a:r>
            <a:r>
              <a:rPr sz="2800" spc="-5" dirty="0">
                <a:latin typeface="Calibri"/>
                <a:cs typeface="Calibri"/>
              </a:rPr>
              <a:t>input </a:t>
            </a:r>
            <a:r>
              <a:rPr sz="2800" spc="-20" dirty="0">
                <a:latin typeface="Calibri"/>
                <a:cs typeface="Calibri"/>
              </a:rPr>
              <a:t>data</a:t>
            </a:r>
            <a:r>
              <a:rPr sz="2800" spc="30" dirty="0">
                <a:latin typeface="Calibri"/>
                <a:cs typeface="Calibri"/>
              </a:rPr>
              <a:t> </a:t>
            </a:r>
            <a:r>
              <a:rPr sz="2800" spc="-15" dirty="0">
                <a:latin typeface="Calibri"/>
                <a:cs typeface="Calibri"/>
              </a:rPr>
              <a:t>into</a:t>
            </a:r>
            <a:endParaRPr sz="2800">
              <a:latin typeface="Calibri"/>
              <a:cs typeface="Calibri"/>
            </a:endParaRPr>
          </a:p>
          <a:p>
            <a:pPr marL="1155700" lvl="2" indent="-228600">
              <a:lnSpc>
                <a:spcPct val="100000"/>
              </a:lnSpc>
              <a:spcBef>
                <a:spcPts val="305"/>
              </a:spcBef>
              <a:buFont typeface="Arial"/>
              <a:buChar char="•"/>
              <a:tabLst>
                <a:tab pos="1155700" algn="l"/>
              </a:tabLst>
            </a:pPr>
            <a:r>
              <a:rPr sz="2400" spc="-25" dirty="0">
                <a:latin typeface="Calibri"/>
                <a:cs typeface="Calibri"/>
              </a:rPr>
              <a:t>Training </a:t>
            </a:r>
            <a:r>
              <a:rPr sz="2400" spc="-5" dirty="0">
                <a:latin typeface="Calibri"/>
                <a:cs typeface="Calibri"/>
              </a:rPr>
              <a:t>set (e.g. 80%) used </a:t>
            </a:r>
            <a:r>
              <a:rPr sz="2400" spc="-15" dirty="0">
                <a:latin typeface="Calibri"/>
                <a:cs typeface="Calibri"/>
              </a:rPr>
              <a:t>to </a:t>
            </a:r>
            <a:r>
              <a:rPr sz="2400" dirty="0">
                <a:latin typeface="Calibri"/>
                <a:cs typeface="Calibri"/>
              </a:rPr>
              <a:t>build </a:t>
            </a:r>
            <a:r>
              <a:rPr sz="2400" spc="-5" dirty="0">
                <a:latin typeface="Calibri"/>
                <a:cs typeface="Calibri"/>
              </a:rPr>
              <a:t>the ML model</a:t>
            </a:r>
            <a:endParaRPr sz="2400">
              <a:latin typeface="Calibri"/>
              <a:cs typeface="Calibri"/>
            </a:endParaRPr>
          </a:p>
          <a:p>
            <a:pPr marL="1155700" marR="5080" lvl="2" indent="-228600">
              <a:lnSpc>
                <a:spcPts val="2570"/>
              </a:lnSpc>
              <a:spcBef>
                <a:spcPts val="665"/>
              </a:spcBef>
              <a:buFont typeface="Arial"/>
              <a:buChar char="•"/>
              <a:tabLst>
                <a:tab pos="1155700" algn="l"/>
              </a:tabLst>
            </a:pPr>
            <a:r>
              <a:rPr sz="2400" spc="-60" dirty="0">
                <a:latin typeface="Calibri"/>
                <a:cs typeface="Calibri"/>
              </a:rPr>
              <a:t>Test </a:t>
            </a:r>
            <a:r>
              <a:rPr sz="2400" spc="-5" dirty="0">
                <a:latin typeface="Calibri"/>
                <a:cs typeface="Calibri"/>
              </a:rPr>
              <a:t>set </a:t>
            </a:r>
            <a:r>
              <a:rPr sz="2400" dirty="0">
                <a:latin typeface="Calibri"/>
                <a:cs typeface="Calibri"/>
              </a:rPr>
              <a:t>(e.g. </a:t>
            </a:r>
            <a:r>
              <a:rPr sz="2400" spc="-5" dirty="0">
                <a:latin typeface="Calibri"/>
                <a:cs typeface="Calibri"/>
              </a:rPr>
              <a:t>20%) used </a:t>
            </a:r>
            <a:r>
              <a:rPr sz="2400" spc="-15" dirty="0">
                <a:latin typeface="Calibri"/>
                <a:cs typeface="Calibri"/>
              </a:rPr>
              <a:t>to validate </a:t>
            </a:r>
            <a:r>
              <a:rPr sz="2400" dirty="0">
                <a:latin typeface="Calibri"/>
                <a:cs typeface="Calibri"/>
              </a:rPr>
              <a:t>and </a:t>
            </a:r>
            <a:r>
              <a:rPr sz="2400" spc="-15" dirty="0">
                <a:latin typeface="Calibri"/>
                <a:cs typeface="Calibri"/>
              </a:rPr>
              <a:t>characterize </a:t>
            </a:r>
            <a:r>
              <a:rPr sz="2400" spc="-5" dirty="0">
                <a:latin typeface="Calibri"/>
                <a:cs typeface="Calibri"/>
              </a:rPr>
              <a:t>the  </a:t>
            </a:r>
            <a:r>
              <a:rPr sz="2400" spc="-10" dirty="0">
                <a:latin typeface="Calibri"/>
                <a:cs typeface="Calibri"/>
              </a:rPr>
              <a:t>error </a:t>
            </a:r>
            <a:r>
              <a:rPr sz="2400" spc="-5" dirty="0">
                <a:latin typeface="Calibri"/>
                <a:cs typeface="Calibri"/>
              </a:rPr>
              <a:t>in the</a:t>
            </a:r>
            <a:r>
              <a:rPr sz="2400" dirty="0">
                <a:latin typeface="Calibri"/>
                <a:cs typeface="Calibri"/>
              </a:rPr>
              <a:t> </a:t>
            </a:r>
            <a:r>
              <a:rPr sz="2400" spc="-5" dirty="0">
                <a:latin typeface="Calibri"/>
                <a:cs typeface="Calibri"/>
              </a:rPr>
              <a:t>model</a:t>
            </a:r>
            <a:endParaRPr sz="2400">
              <a:latin typeface="Calibri"/>
              <a:cs typeface="Calibri"/>
            </a:endParaRPr>
          </a:p>
        </p:txBody>
      </p:sp>
      <p:sp>
        <p:nvSpPr>
          <p:cNvPr id="5" name="object 5"/>
          <p:cNvSpPr txBox="1"/>
          <p:nvPr/>
        </p:nvSpPr>
        <p:spPr>
          <a:xfrm>
            <a:off x="993139" y="5705644"/>
            <a:ext cx="6750684" cy="837565"/>
          </a:xfrm>
          <a:prstGeom prst="rect">
            <a:avLst/>
          </a:prstGeom>
        </p:spPr>
        <p:txBody>
          <a:bodyPr vert="horz" wrap="square" lIns="0" tIns="60325" rIns="0" bIns="0" rtlCol="0">
            <a:spAutoFit/>
          </a:bodyPr>
          <a:lstStyle/>
          <a:p>
            <a:pPr marL="298450" marR="5080" indent="-285750">
              <a:lnSpc>
                <a:spcPts val="3030"/>
              </a:lnSpc>
              <a:spcBef>
                <a:spcPts val="475"/>
              </a:spcBef>
            </a:pPr>
            <a:r>
              <a:rPr sz="2800" dirty="0">
                <a:latin typeface="Arial"/>
                <a:cs typeface="Arial"/>
              </a:rPr>
              <a:t>– </a:t>
            </a:r>
            <a:r>
              <a:rPr sz="2800" b="1" spc="-10" dirty="0">
                <a:latin typeface="Calibri"/>
                <a:cs typeface="Calibri"/>
              </a:rPr>
              <a:t>Never ever ever ever ever </a:t>
            </a:r>
            <a:r>
              <a:rPr sz="2800" spc="-15" dirty="0">
                <a:latin typeface="Calibri"/>
                <a:cs typeface="Calibri"/>
              </a:rPr>
              <a:t>contaminate your  </a:t>
            </a:r>
            <a:r>
              <a:rPr sz="2800" spc="-5" dirty="0">
                <a:latin typeface="Calibri"/>
                <a:cs typeface="Calibri"/>
              </a:rPr>
              <a:t>model </a:t>
            </a:r>
            <a:r>
              <a:rPr sz="2800" spc="-10" dirty="0">
                <a:latin typeface="Calibri"/>
                <a:cs typeface="Calibri"/>
              </a:rPr>
              <a:t>training </a:t>
            </a:r>
            <a:r>
              <a:rPr sz="2800" spc="-5" dirty="0">
                <a:latin typeface="Calibri"/>
                <a:cs typeface="Calibri"/>
              </a:rPr>
              <a:t>with </a:t>
            </a:r>
            <a:r>
              <a:rPr sz="2800" spc="-20" dirty="0">
                <a:latin typeface="Calibri"/>
                <a:cs typeface="Calibri"/>
              </a:rPr>
              <a:t>data from </a:t>
            </a:r>
            <a:r>
              <a:rPr sz="2800" dirty="0">
                <a:latin typeface="Calibri"/>
                <a:cs typeface="Calibri"/>
              </a:rPr>
              <a:t>the </a:t>
            </a:r>
            <a:r>
              <a:rPr sz="2800" spc="-20" dirty="0">
                <a:latin typeface="Calibri"/>
                <a:cs typeface="Calibri"/>
              </a:rPr>
              <a:t>test</a:t>
            </a:r>
            <a:r>
              <a:rPr sz="2800" spc="55" dirty="0">
                <a:latin typeface="Calibri"/>
                <a:cs typeface="Calibri"/>
              </a:rPr>
              <a:t> </a:t>
            </a:r>
            <a:r>
              <a:rPr sz="2800" spc="-10" dirty="0">
                <a:latin typeface="Calibri"/>
                <a:cs typeface="Calibri"/>
              </a:rPr>
              <a:t>set</a:t>
            </a:r>
            <a:endParaRPr sz="2800">
              <a:latin typeface="Calibri"/>
              <a:cs typeface="Calibri"/>
            </a:endParaRPr>
          </a:p>
        </p:txBody>
      </p:sp>
      <p:sp>
        <p:nvSpPr>
          <p:cNvPr id="6" name="object 6"/>
          <p:cNvSpPr txBox="1"/>
          <p:nvPr/>
        </p:nvSpPr>
        <p:spPr>
          <a:xfrm>
            <a:off x="1435260" y="4328929"/>
            <a:ext cx="6204585" cy="428625"/>
          </a:xfrm>
          <a:prstGeom prst="rect">
            <a:avLst/>
          </a:prstGeom>
          <a:solidFill>
            <a:srgbClr val="D9D9D9"/>
          </a:solidFill>
          <a:ln w="25400">
            <a:solidFill>
              <a:srgbClr val="262626"/>
            </a:solidFill>
          </a:ln>
        </p:spPr>
        <p:txBody>
          <a:bodyPr vert="horz" wrap="square" lIns="0" tIns="64135" rIns="0" bIns="0" rtlCol="0">
            <a:spAutoFit/>
          </a:bodyPr>
          <a:lstStyle/>
          <a:p>
            <a:pPr algn="ctr">
              <a:lnSpc>
                <a:spcPct val="100000"/>
              </a:lnSpc>
              <a:spcBef>
                <a:spcPts val="505"/>
              </a:spcBef>
            </a:pPr>
            <a:r>
              <a:rPr sz="1800" spc="-15" dirty="0">
                <a:latin typeface="Calibri"/>
                <a:cs typeface="Calibri"/>
              </a:rPr>
              <a:t>Data</a:t>
            </a:r>
            <a:r>
              <a:rPr sz="1800" dirty="0">
                <a:latin typeface="Calibri"/>
                <a:cs typeface="Calibri"/>
              </a:rPr>
              <a:t> </a:t>
            </a:r>
            <a:r>
              <a:rPr sz="1800" spc="-5" dirty="0">
                <a:latin typeface="Calibri"/>
                <a:cs typeface="Calibri"/>
              </a:rPr>
              <a:t>set</a:t>
            </a:r>
            <a:endParaRPr sz="1800">
              <a:latin typeface="Calibri"/>
              <a:cs typeface="Calibri"/>
            </a:endParaRPr>
          </a:p>
        </p:txBody>
      </p:sp>
      <p:sp>
        <p:nvSpPr>
          <p:cNvPr id="7" name="object 7"/>
          <p:cNvSpPr txBox="1"/>
          <p:nvPr/>
        </p:nvSpPr>
        <p:spPr>
          <a:xfrm>
            <a:off x="1004191" y="5053884"/>
            <a:ext cx="4433570" cy="428625"/>
          </a:xfrm>
          <a:prstGeom prst="rect">
            <a:avLst/>
          </a:prstGeom>
          <a:solidFill>
            <a:srgbClr val="73FEFF"/>
          </a:solidFill>
          <a:ln w="25400">
            <a:solidFill>
              <a:srgbClr val="262626"/>
            </a:solidFill>
          </a:ln>
        </p:spPr>
        <p:txBody>
          <a:bodyPr vert="horz" wrap="square" lIns="0" tIns="64135" rIns="0" bIns="0" rtlCol="0">
            <a:spAutoFit/>
          </a:bodyPr>
          <a:lstStyle/>
          <a:p>
            <a:pPr algn="ctr">
              <a:lnSpc>
                <a:spcPct val="100000"/>
              </a:lnSpc>
              <a:spcBef>
                <a:spcPts val="505"/>
              </a:spcBef>
            </a:pPr>
            <a:r>
              <a:rPr sz="1800" spc="-25" dirty="0">
                <a:latin typeface="Calibri"/>
                <a:cs typeface="Calibri"/>
              </a:rPr>
              <a:t>Training</a:t>
            </a:r>
            <a:r>
              <a:rPr sz="1800" dirty="0">
                <a:latin typeface="Calibri"/>
                <a:cs typeface="Calibri"/>
              </a:rPr>
              <a:t> </a:t>
            </a:r>
            <a:r>
              <a:rPr sz="1800" spc="-15" dirty="0">
                <a:latin typeface="Calibri"/>
                <a:cs typeface="Calibri"/>
              </a:rPr>
              <a:t>data</a:t>
            </a:r>
            <a:endParaRPr sz="1800">
              <a:latin typeface="Calibri"/>
              <a:cs typeface="Calibri"/>
            </a:endParaRPr>
          </a:p>
        </p:txBody>
      </p:sp>
      <p:sp>
        <p:nvSpPr>
          <p:cNvPr id="8" name="object 8"/>
          <p:cNvSpPr/>
          <p:nvPr/>
        </p:nvSpPr>
        <p:spPr>
          <a:xfrm>
            <a:off x="6159221" y="5053884"/>
            <a:ext cx="1771014" cy="428625"/>
          </a:xfrm>
          <a:custGeom>
            <a:avLst/>
            <a:gdLst/>
            <a:ahLst/>
            <a:cxnLst/>
            <a:rect l="l" t="t" r="r" b="b"/>
            <a:pathLst>
              <a:path w="1771015" h="428625">
                <a:moveTo>
                  <a:pt x="0" y="428263"/>
                </a:moveTo>
                <a:lnTo>
                  <a:pt x="1770926" y="428263"/>
                </a:lnTo>
                <a:lnTo>
                  <a:pt x="1770926" y="0"/>
                </a:lnTo>
                <a:lnTo>
                  <a:pt x="0" y="0"/>
                </a:lnTo>
                <a:lnTo>
                  <a:pt x="0" y="428263"/>
                </a:lnTo>
                <a:close/>
              </a:path>
            </a:pathLst>
          </a:custGeom>
          <a:solidFill>
            <a:srgbClr val="FF40FF"/>
          </a:solidFill>
        </p:spPr>
        <p:txBody>
          <a:bodyPr wrap="square" lIns="0" tIns="0" rIns="0" bIns="0" rtlCol="0"/>
          <a:lstStyle/>
          <a:p>
            <a:endParaRPr/>
          </a:p>
        </p:txBody>
      </p:sp>
      <p:sp>
        <p:nvSpPr>
          <p:cNvPr id="9" name="object 9"/>
          <p:cNvSpPr txBox="1"/>
          <p:nvPr/>
        </p:nvSpPr>
        <p:spPr>
          <a:xfrm>
            <a:off x="6159221" y="5053884"/>
            <a:ext cx="1771014" cy="428625"/>
          </a:xfrm>
          <a:prstGeom prst="rect">
            <a:avLst/>
          </a:prstGeom>
          <a:ln w="25400">
            <a:solidFill>
              <a:srgbClr val="262626"/>
            </a:solidFill>
          </a:ln>
        </p:spPr>
        <p:txBody>
          <a:bodyPr vert="horz" wrap="square" lIns="0" tIns="64135" rIns="0" bIns="0" rtlCol="0">
            <a:spAutoFit/>
          </a:bodyPr>
          <a:lstStyle/>
          <a:p>
            <a:pPr marL="328930">
              <a:lnSpc>
                <a:spcPct val="100000"/>
              </a:lnSpc>
              <a:spcBef>
                <a:spcPts val="505"/>
              </a:spcBef>
            </a:pPr>
            <a:r>
              <a:rPr sz="1800" spc="-30" dirty="0">
                <a:latin typeface="Calibri"/>
                <a:cs typeface="Calibri"/>
              </a:rPr>
              <a:t>Testing</a:t>
            </a:r>
            <a:r>
              <a:rPr sz="1800" spc="-10" dirty="0">
                <a:latin typeface="Calibri"/>
                <a:cs typeface="Calibri"/>
              </a:rPr>
              <a:t> </a:t>
            </a:r>
            <a:r>
              <a:rPr sz="1800" spc="-15" dirty="0">
                <a:latin typeface="Calibri"/>
                <a:cs typeface="Calibri"/>
              </a:rPr>
              <a:t>data</a:t>
            </a:r>
            <a:endParaRPr sz="1800">
              <a:latin typeface="Calibri"/>
              <a:cs typeface="Calibri"/>
            </a:endParaRPr>
          </a:p>
        </p:txBody>
      </p:sp>
      <p:sp>
        <p:nvSpPr>
          <p:cNvPr id="10" name="object 10"/>
          <p:cNvSpPr/>
          <p:nvPr/>
        </p:nvSpPr>
        <p:spPr>
          <a:xfrm>
            <a:off x="1004191" y="4757192"/>
            <a:ext cx="431165" cy="302895"/>
          </a:xfrm>
          <a:custGeom>
            <a:avLst/>
            <a:gdLst/>
            <a:ahLst/>
            <a:cxnLst/>
            <a:rect l="l" t="t" r="r" b="b"/>
            <a:pathLst>
              <a:path w="431165" h="302895">
                <a:moveTo>
                  <a:pt x="431069" y="0"/>
                </a:moveTo>
                <a:lnTo>
                  <a:pt x="0" y="302436"/>
                </a:lnTo>
              </a:path>
            </a:pathLst>
          </a:custGeom>
          <a:ln w="25400">
            <a:solidFill>
              <a:srgbClr val="000000"/>
            </a:solidFill>
          </a:ln>
        </p:spPr>
        <p:txBody>
          <a:bodyPr wrap="square" lIns="0" tIns="0" rIns="0" bIns="0" rtlCol="0"/>
          <a:lstStyle/>
          <a:p>
            <a:endParaRPr/>
          </a:p>
        </p:txBody>
      </p:sp>
      <p:sp>
        <p:nvSpPr>
          <p:cNvPr id="11" name="object 11"/>
          <p:cNvSpPr/>
          <p:nvPr/>
        </p:nvSpPr>
        <p:spPr>
          <a:xfrm>
            <a:off x="7628425" y="4769296"/>
            <a:ext cx="302260" cy="314960"/>
          </a:xfrm>
          <a:custGeom>
            <a:avLst/>
            <a:gdLst/>
            <a:ahLst/>
            <a:cxnLst/>
            <a:rect l="l" t="t" r="r" b="b"/>
            <a:pathLst>
              <a:path w="302259" h="314960">
                <a:moveTo>
                  <a:pt x="301723" y="314540"/>
                </a:moveTo>
                <a:lnTo>
                  <a:pt x="0" y="0"/>
                </a:lnTo>
              </a:path>
            </a:pathLst>
          </a:custGeom>
          <a:ln w="25400">
            <a:solidFill>
              <a:srgbClr val="000000"/>
            </a:solidFill>
          </a:ln>
        </p:spPr>
        <p:txBody>
          <a:bodyPr wrap="square" lIns="0" tIns="0" rIns="0" bIns="0" rtlCol="0"/>
          <a:lstStyle/>
          <a:p>
            <a:endParaRPr/>
          </a:p>
        </p:txBody>
      </p:sp>
      <p:sp>
        <p:nvSpPr>
          <p:cNvPr id="12" name="object 12"/>
          <p:cNvSpPr/>
          <p:nvPr/>
        </p:nvSpPr>
        <p:spPr>
          <a:xfrm>
            <a:off x="5868363" y="4757192"/>
            <a:ext cx="302260" cy="314960"/>
          </a:xfrm>
          <a:custGeom>
            <a:avLst/>
            <a:gdLst/>
            <a:ahLst/>
            <a:cxnLst/>
            <a:rect l="l" t="t" r="r" b="b"/>
            <a:pathLst>
              <a:path w="302260" h="314960">
                <a:moveTo>
                  <a:pt x="301723" y="314540"/>
                </a:moveTo>
                <a:lnTo>
                  <a:pt x="0" y="0"/>
                </a:lnTo>
              </a:path>
            </a:pathLst>
          </a:custGeom>
          <a:ln w="25400">
            <a:solidFill>
              <a:srgbClr val="000000"/>
            </a:solidFill>
          </a:ln>
        </p:spPr>
        <p:txBody>
          <a:bodyPr wrap="square" lIns="0" tIns="0" rIns="0" bIns="0" rtlCol="0"/>
          <a:lstStyle/>
          <a:p>
            <a:endParaRPr/>
          </a:p>
        </p:txBody>
      </p:sp>
      <p:sp>
        <p:nvSpPr>
          <p:cNvPr id="13" name="object 13"/>
          <p:cNvSpPr/>
          <p:nvPr/>
        </p:nvSpPr>
        <p:spPr>
          <a:xfrm>
            <a:off x="5425895" y="4757192"/>
            <a:ext cx="431165" cy="302895"/>
          </a:xfrm>
          <a:custGeom>
            <a:avLst/>
            <a:gdLst/>
            <a:ahLst/>
            <a:cxnLst/>
            <a:rect l="l" t="t" r="r" b="b"/>
            <a:pathLst>
              <a:path w="431164" h="302895">
                <a:moveTo>
                  <a:pt x="431069" y="0"/>
                </a:moveTo>
                <a:lnTo>
                  <a:pt x="0" y="302436"/>
                </a:lnTo>
              </a:path>
            </a:pathLst>
          </a:custGeom>
          <a:ln w="25400">
            <a:solidFill>
              <a:srgbClr val="000000"/>
            </a:solidFill>
          </a:ln>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507188"/>
            <a:ext cx="2802255" cy="112903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Regression</a:t>
            </a:r>
            <a:endParaRPr sz="3200">
              <a:latin typeface="Calibri"/>
              <a:cs typeface="Calibri"/>
            </a:endParaRPr>
          </a:p>
          <a:p>
            <a:pPr marL="469900">
              <a:lnSpc>
                <a:spcPct val="100000"/>
              </a:lnSpc>
              <a:spcBef>
                <a:spcPts val="695"/>
              </a:spcBef>
            </a:pPr>
            <a:r>
              <a:rPr sz="2800" dirty="0">
                <a:latin typeface="Arial"/>
                <a:cs typeface="Arial"/>
              </a:rPr>
              <a:t>– </a:t>
            </a:r>
            <a:r>
              <a:rPr sz="2800" spc="-5" dirty="0">
                <a:latin typeface="Calibri"/>
                <a:cs typeface="Calibri"/>
              </a:rPr>
              <a:t>Decision</a:t>
            </a:r>
            <a:r>
              <a:rPr sz="2800" spc="-140" dirty="0">
                <a:latin typeface="Calibri"/>
                <a:cs typeface="Calibri"/>
              </a:rPr>
              <a:t> </a:t>
            </a:r>
            <a:r>
              <a:rPr sz="2800" spc="-15" dirty="0">
                <a:latin typeface="Calibri"/>
                <a:cs typeface="Calibri"/>
              </a:rPr>
              <a:t>trees</a:t>
            </a:r>
            <a:endParaRPr sz="2800">
              <a:latin typeface="Calibri"/>
              <a:cs typeface="Calibri"/>
            </a:endParaRPr>
          </a:p>
        </p:txBody>
      </p:sp>
      <p:sp>
        <p:nvSpPr>
          <p:cNvPr id="5" name="object 5"/>
          <p:cNvSpPr txBox="1"/>
          <p:nvPr/>
        </p:nvSpPr>
        <p:spPr>
          <a:xfrm>
            <a:off x="683669"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2</a:t>
            </a:r>
            <a:endParaRPr sz="1800">
              <a:latin typeface="Calibri"/>
              <a:cs typeface="Calibri"/>
            </a:endParaRPr>
          </a:p>
        </p:txBody>
      </p:sp>
      <p:sp>
        <p:nvSpPr>
          <p:cNvPr id="6" name="object 6"/>
          <p:cNvSpPr txBox="1"/>
          <p:nvPr/>
        </p:nvSpPr>
        <p:spPr>
          <a:xfrm>
            <a:off x="2244930" y="3691973"/>
            <a:ext cx="119507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Diffusion </a:t>
            </a:r>
            <a:r>
              <a:rPr sz="1800" dirty="0">
                <a:latin typeface="Calibri"/>
                <a:cs typeface="Calibri"/>
              </a:rPr>
              <a:t>&gt;</a:t>
            </a:r>
            <a:r>
              <a:rPr sz="1800" spc="-60" dirty="0">
                <a:latin typeface="Calibri"/>
                <a:cs typeface="Calibri"/>
              </a:rPr>
              <a:t> </a:t>
            </a:r>
            <a:r>
              <a:rPr sz="1800" dirty="0">
                <a:latin typeface="Calibri"/>
                <a:cs typeface="Calibri"/>
              </a:rPr>
              <a:t>6</a:t>
            </a:r>
            <a:endParaRPr sz="1800">
              <a:latin typeface="Calibri"/>
              <a:cs typeface="Calibri"/>
            </a:endParaRPr>
          </a:p>
        </p:txBody>
      </p:sp>
      <p:sp>
        <p:nvSpPr>
          <p:cNvPr id="7" name="object 7"/>
          <p:cNvSpPr txBox="1"/>
          <p:nvPr/>
        </p:nvSpPr>
        <p:spPr>
          <a:xfrm>
            <a:off x="5446388" y="3553475"/>
            <a:ext cx="1007110" cy="570865"/>
          </a:xfrm>
          <a:prstGeom prst="rect">
            <a:avLst/>
          </a:prstGeom>
        </p:spPr>
        <p:txBody>
          <a:bodyPr vert="horz" wrap="square" lIns="0" tIns="24765" rIns="0" bIns="0" rtlCol="0">
            <a:spAutoFit/>
          </a:bodyPr>
          <a:lstStyle/>
          <a:p>
            <a:pPr marL="12700" marR="5080">
              <a:lnSpc>
                <a:spcPts val="2130"/>
              </a:lnSpc>
              <a:spcBef>
                <a:spcPts val="195"/>
              </a:spcBef>
            </a:pPr>
            <a:r>
              <a:rPr sz="1800" spc="-5" dirty="0">
                <a:latin typeface="Calibri"/>
                <a:cs typeface="Calibri"/>
              </a:rPr>
              <a:t>H-bond  </a:t>
            </a:r>
            <a:r>
              <a:rPr sz="1800" spc="-10" dirty="0">
                <a:latin typeface="Calibri"/>
                <a:cs typeface="Calibri"/>
              </a:rPr>
              <a:t>donors </a:t>
            </a:r>
            <a:r>
              <a:rPr sz="1800" dirty="0">
                <a:latin typeface="Calibri"/>
                <a:cs typeface="Calibri"/>
              </a:rPr>
              <a:t>&gt;</a:t>
            </a:r>
            <a:r>
              <a:rPr sz="1800" spc="-60" dirty="0">
                <a:latin typeface="Calibri"/>
                <a:cs typeface="Calibri"/>
              </a:rPr>
              <a:t> </a:t>
            </a:r>
            <a:r>
              <a:rPr sz="1800" dirty="0">
                <a:latin typeface="Calibri"/>
                <a:cs typeface="Calibri"/>
              </a:rPr>
              <a:t>1</a:t>
            </a:r>
            <a:endParaRPr sz="1800">
              <a:latin typeface="Calibri"/>
              <a:cs typeface="Calibri"/>
            </a:endParaRPr>
          </a:p>
        </p:txBody>
      </p:sp>
      <p:sp>
        <p:nvSpPr>
          <p:cNvPr id="8" name="object 8"/>
          <p:cNvSpPr txBox="1"/>
          <p:nvPr/>
        </p:nvSpPr>
        <p:spPr>
          <a:xfrm>
            <a:off x="4484180" y="4634310"/>
            <a:ext cx="1257300" cy="570865"/>
          </a:xfrm>
          <a:prstGeom prst="rect">
            <a:avLst/>
          </a:prstGeom>
        </p:spPr>
        <p:txBody>
          <a:bodyPr vert="horz" wrap="square" lIns="0" tIns="24765" rIns="0" bIns="0" rtlCol="0">
            <a:spAutoFit/>
          </a:bodyPr>
          <a:lstStyle/>
          <a:p>
            <a:pPr marL="12700" marR="5080">
              <a:lnSpc>
                <a:spcPts val="2130"/>
              </a:lnSpc>
              <a:spcBef>
                <a:spcPts val="195"/>
              </a:spcBef>
            </a:pPr>
            <a:r>
              <a:rPr sz="1800" spc="-5" dirty="0">
                <a:latin typeface="Calibri"/>
                <a:cs typeface="Calibri"/>
              </a:rPr>
              <a:t>H-bond  </a:t>
            </a:r>
            <a:r>
              <a:rPr sz="1800" spc="-10" dirty="0">
                <a:latin typeface="Calibri"/>
                <a:cs typeface="Calibri"/>
              </a:rPr>
              <a:t>acceptors </a:t>
            </a:r>
            <a:r>
              <a:rPr sz="1800" dirty="0">
                <a:latin typeface="Calibri"/>
                <a:cs typeface="Calibri"/>
              </a:rPr>
              <a:t>&lt;</a:t>
            </a:r>
            <a:r>
              <a:rPr sz="1800" spc="-55" dirty="0">
                <a:latin typeface="Calibri"/>
                <a:cs typeface="Calibri"/>
              </a:rPr>
              <a:t> </a:t>
            </a:r>
            <a:r>
              <a:rPr sz="1800" dirty="0">
                <a:latin typeface="Calibri"/>
                <a:cs typeface="Calibri"/>
              </a:rPr>
              <a:t>1</a:t>
            </a:r>
            <a:endParaRPr sz="1800">
              <a:latin typeface="Calibri"/>
              <a:cs typeface="Calibri"/>
            </a:endParaRPr>
          </a:p>
        </p:txBody>
      </p:sp>
      <p:sp>
        <p:nvSpPr>
          <p:cNvPr id="9" name="object 9"/>
          <p:cNvSpPr txBox="1"/>
          <p:nvPr/>
        </p:nvSpPr>
        <p:spPr>
          <a:xfrm>
            <a:off x="6405331" y="4957474"/>
            <a:ext cx="119507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Diffusion </a:t>
            </a:r>
            <a:r>
              <a:rPr sz="1800" dirty="0">
                <a:latin typeface="Calibri"/>
                <a:cs typeface="Calibri"/>
              </a:rPr>
              <a:t>&gt;</a:t>
            </a:r>
            <a:r>
              <a:rPr sz="1800" spc="-60" dirty="0">
                <a:latin typeface="Calibri"/>
                <a:cs typeface="Calibri"/>
              </a:rPr>
              <a:t> </a:t>
            </a:r>
            <a:r>
              <a:rPr sz="1800" dirty="0">
                <a:latin typeface="Calibri"/>
                <a:cs typeface="Calibri"/>
              </a:rPr>
              <a:t>3</a:t>
            </a:r>
            <a:endParaRPr sz="1800">
              <a:latin typeface="Calibri"/>
              <a:cs typeface="Calibri"/>
            </a:endParaRPr>
          </a:p>
        </p:txBody>
      </p:sp>
      <p:sp>
        <p:nvSpPr>
          <p:cNvPr id="10" name="object 10"/>
          <p:cNvSpPr txBox="1"/>
          <p:nvPr/>
        </p:nvSpPr>
        <p:spPr>
          <a:xfrm>
            <a:off x="1221783" y="4849050"/>
            <a:ext cx="134302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C=C bonds &gt;</a:t>
            </a:r>
            <a:r>
              <a:rPr sz="1800" spc="-85" dirty="0">
                <a:latin typeface="Calibri"/>
                <a:cs typeface="Calibri"/>
              </a:rPr>
              <a:t> </a:t>
            </a:r>
            <a:r>
              <a:rPr sz="1800" dirty="0">
                <a:latin typeface="Calibri"/>
                <a:cs typeface="Calibri"/>
              </a:rPr>
              <a:t>0</a:t>
            </a:r>
            <a:endParaRPr sz="1800">
              <a:latin typeface="Calibri"/>
              <a:cs typeface="Calibri"/>
            </a:endParaRPr>
          </a:p>
        </p:txBody>
      </p:sp>
      <p:sp>
        <p:nvSpPr>
          <p:cNvPr id="11" name="object 11"/>
          <p:cNvSpPr/>
          <p:nvPr/>
        </p:nvSpPr>
        <p:spPr>
          <a:xfrm>
            <a:off x="2849006" y="2925665"/>
            <a:ext cx="1824989" cy="753110"/>
          </a:xfrm>
          <a:custGeom>
            <a:avLst/>
            <a:gdLst/>
            <a:ahLst/>
            <a:cxnLst/>
            <a:rect l="l" t="t" r="r" b="b"/>
            <a:pathLst>
              <a:path w="1824989" h="753110">
                <a:moveTo>
                  <a:pt x="56229" y="681984"/>
                </a:moveTo>
                <a:lnTo>
                  <a:pt x="0" y="745987"/>
                </a:lnTo>
                <a:lnTo>
                  <a:pt x="84938" y="752570"/>
                </a:lnTo>
                <a:lnTo>
                  <a:pt x="72378" y="721688"/>
                </a:lnTo>
                <a:lnTo>
                  <a:pt x="94069" y="712866"/>
                </a:lnTo>
                <a:lnTo>
                  <a:pt x="68789" y="712866"/>
                </a:lnTo>
                <a:lnTo>
                  <a:pt x="56229" y="681984"/>
                </a:lnTo>
                <a:close/>
              </a:path>
              <a:path w="1824989" h="753110">
                <a:moveTo>
                  <a:pt x="1821365" y="0"/>
                </a:moveTo>
                <a:lnTo>
                  <a:pt x="68789" y="712866"/>
                </a:lnTo>
                <a:lnTo>
                  <a:pt x="94069" y="712866"/>
                </a:lnTo>
                <a:lnTo>
                  <a:pt x="1824954" y="8822"/>
                </a:lnTo>
                <a:lnTo>
                  <a:pt x="1821365" y="0"/>
                </a:lnTo>
                <a:close/>
              </a:path>
            </a:pathLst>
          </a:custGeom>
          <a:solidFill>
            <a:srgbClr val="4A7EBB"/>
          </a:solidFill>
        </p:spPr>
        <p:txBody>
          <a:bodyPr wrap="square" lIns="0" tIns="0" rIns="0" bIns="0" rtlCol="0"/>
          <a:lstStyle/>
          <a:p>
            <a:endParaRPr/>
          </a:p>
        </p:txBody>
      </p:sp>
      <p:sp>
        <p:nvSpPr>
          <p:cNvPr id="12" name="object 12"/>
          <p:cNvSpPr/>
          <p:nvPr/>
        </p:nvSpPr>
        <p:spPr>
          <a:xfrm>
            <a:off x="4670140" y="2925766"/>
            <a:ext cx="1285875" cy="609600"/>
          </a:xfrm>
          <a:custGeom>
            <a:avLst/>
            <a:gdLst/>
            <a:ahLst/>
            <a:cxnLst/>
            <a:rect l="l" t="t" r="r" b="b"/>
            <a:pathLst>
              <a:path w="1285875" h="609600">
                <a:moveTo>
                  <a:pt x="4051" y="0"/>
                </a:moveTo>
                <a:lnTo>
                  <a:pt x="0" y="8620"/>
                </a:lnTo>
                <a:lnTo>
                  <a:pt x="1214625" y="579295"/>
                </a:lnTo>
                <a:lnTo>
                  <a:pt x="1200449" y="609469"/>
                </a:lnTo>
                <a:lnTo>
                  <a:pt x="1285618" y="607388"/>
                </a:lnTo>
                <a:lnTo>
                  <a:pt x="1256655" y="570674"/>
                </a:lnTo>
                <a:lnTo>
                  <a:pt x="1218676" y="570674"/>
                </a:lnTo>
                <a:lnTo>
                  <a:pt x="4051" y="0"/>
                </a:lnTo>
                <a:close/>
              </a:path>
              <a:path w="1285875" h="609600">
                <a:moveTo>
                  <a:pt x="1232852" y="540501"/>
                </a:moveTo>
                <a:lnTo>
                  <a:pt x="1218676" y="570674"/>
                </a:lnTo>
                <a:lnTo>
                  <a:pt x="1256655" y="570674"/>
                </a:lnTo>
                <a:lnTo>
                  <a:pt x="1232852" y="540501"/>
                </a:lnTo>
                <a:close/>
              </a:path>
            </a:pathLst>
          </a:custGeom>
          <a:solidFill>
            <a:srgbClr val="4A7EBB"/>
          </a:solidFill>
        </p:spPr>
        <p:txBody>
          <a:bodyPr wrap="square" lIns="0" tIns="0" rIns="0" bIns="0" rtlCol="0"/>
          <a:lstStyle/>
          <a:p>
            <a:endParaRPr/>
          </a:p>
        </p:txBody>
      </p:sp>
      <p:sp>
        <p:nvSpPr>
          <p:cNvPr id="13" name="object 13"/>
          <p:cNvSpPr/>
          <p:nvPr/>
        </p:nvSpPr>
        <p:spPr>
          <a:xfrm>
            <a:off x="5119514" y="4175259"/>
            <a:ext cx="838835" cy="438784"/>
          </a:xfrm>
          <a:custGeom>
            <a:avLst/>
            <a:gdLst/>
            <a:ahLst/>
            <a:cxnLst/>
            <a:rect l="l" t="t" r="r" b="b"/>
            <a:pathLst>
              <a:path w="838835" h="438785">
                <a:moveTo>
                  <a:pt x="50050" y="369787"/>
                </a:moveTo>
                <a:lnTo>
                  <a:pt x="0" y="438729"/>
                </a:lnTo>
                <a:lnTo>
                  <a:pt x="85183" y="437404"/>
                </a:lnTo>
                <a:lnTo>
                  <a:pt x="69813" y="407822"/>
                </a:lnTo>
                <a:lnTo>
                  <a:pt x="86079" y="399370"/>
                </a:lnTo>
                <a:lnTo>
                  <a:pt x="65421" y="399370"/>
                </a:lnTo>
                <a:lnTo>
                  <a:pt x="50050" y="369787"/>
                </a:lnTo>
                <a:close/>
              </a:path>
              <a:path w="838835" h="438785">
                <a:moveTo>
                  <a:pt x="834048" y="0"/>
                </a:moveTo>
                <a:lnTo>
                  <a:pt x="65421" y="399370"/>
                </a:lnTo>
                <a:lnTo>
                  <a:pt x="86079" y="399370"/>
                </a:lnTo>
                <a:lnTo>
                  <a:pt x="838440" y="8451"/>
                </a:lnTo>
                <a:lnTo>
                  <a:pt x="834048" y="0"/>
                </a:lnTo>
                <a:close/>
              </a:path>
            </a:pathLst>
          </a:custGeom>
          <a:solidFill>
            <a:srgbClr val="4A7EBB"/>
          </a:solidFill>
        </p:spPr>
        <p:txBody>
          <a:bodyPr wrap="square" lIns="0" tIns="0" rIns="0" bIns="0" rtlCol="0"/>
          <a:lstStyle/>
          <a:p>
            <a:endParaRPr/>
          </a:p>
        </p:txBody>
      </p:sp>
      <p:sp>
        <p:nvSpPr>
          <p:cNvPr id="14" name="object 14"/>
          <p:cNvSpPr/>
          <p:nvPr/>
        </p:nvSpPr>
        <p:spPr>
          <a:xfrm>
            <a:off x="5952978" y="4175619"/>
            <a:ext cx="1056640" cy="762000"/>
          </a:xfrm>
          <a:custGeom>
            <a:avLst/>
            <a:gdLst/>
            <a:ahLst/>
            <a:cxnLst/>
            <a:rect l="l" t="t" r="r" b="b"/>
            <a:pathLst>
              <a:path w="1056640" h="762000">
                <a:moveTo>
                  <a:pt x="5560" y="0"/>
                </a:moveTo>
                <a:lnTo>
                  <a:pt x="0" y="7733"/>
                </a:lnTo>
                <a:lnTo>
                  <a:pt x="991781" y="720914"/>
                </a:lnTo>
                <a:lnTo>
                  <a:pt x="972318" y="747980"/>
                </a:lnTo>
                <a:lnTo>
                  <a:pt x="1056426" y="761535"/>
                </a:lnTo>
                <a:lnTo>
                  <a:pt x="1031024" y="713181"/>
                </a:lnTo>
                <a:lnTo>
                  <a:pt x="997342" y="713181"/>
                </a:lnTo>
                <a:lnTo>
                  <a:pt x="5560" y="0"/>
                </a:lnTo>
                <a:close/>
              </a:path>
              <a:path w="1056640" h="762000">
                <a:moveTo>
                  <a:pt x="1016805" y="686114"/>
                </a:moveTo>
                <a:lnTo>
                  <a:pt x="997342" y="713181"/>
                </a:lnTo>
                <a:lnTo>
                  <a:pt x="1031024" y="713181"/>
                </a:lnTo>
                <a:lnTo>
                  <a:pt x="1016805" y="686114"/>
                </a:lnTo>
                <a:close/>
              </a:path>
            </a:pathLst>
          </a:custGeom>
          <a:solidFill>
            <a:srgbClr val="4A7EBB"/>
          </a:solidFill>
        </p:spPr>
        <p:txBody>
          <a:bodyPr wrap="square" lIns="0" tIns="0" rIns="0" bIns="0" rtlCol="0"/>
          <a:lstStyle/>
          <a:p>
            <a:endParaRPr/>
          </a:p>
        </p:txBody>
      </p:sp>
      <p:sp>
        <p:nvSpPr>
          <p:cNvPr id="15" name="object 15"/>
          <p:cNvSpPr/>
          <p:nvPr/>
        </p:nvSpPr>
        <p:spPr>
          <a:xfrm>
            <a:off x="6749501" y="5305548"/>
            <a:ext cx="264795" cy="1183640"/>
          </a:xfrm>
          <a:custGeom>
            <a:avLst/>
            <a:gdLst/>
            <a:ahLst/>
            <a:cxnLst/>
            <a:rect l="l" t="t" r="r" b="b"/>
            <a:pathLst>
              <a:path w="264795" h="1183639">
                <a:moveTo>
                  <a:pt x="0" y="1100906"/>
                </a:moveTo>
                <a:lnTo>
                  <a:pt x="22340" y="1183119"/>
                </a:lnTo>
                <a:lnTo>
                  <a:pt x="74706" y="1115919"/>
                </a:lnTo>
                <a:lnTo>
                  <a:pt x="42021" y="1109351"/>
                </a:lnTo>
                <a:lnTo>
                  <a:pt x="42398" y="1107474"/>
                </a:lnTo>
                <a:lnTo>
                  <a:pt x="32683" y="1107474"/>
                </a:lnTo>
                <a:lnTo>
                  <a:pt x="0" y="1100906"/>
                </a:lnTo>
                <a:close/>
              </a:path>
              <a:path w="264795" h="1183639">
                <a:moveTo>
                  <a:pt x="255235" y="0"/>
                </a:moveTo>
                <a:lnTo>
                  <a:pt x="32683" y="1107474"/>
                </a:lnTo>
                <a:lnTo>
                  <a:pt x="42398" y="1107474"/>
                </a:lnTo>
                <a:lnTo>
                  <a:pt x="264574" y="1875"/>
                </a:lnTo>
                <a:lnTo>
                  <a:pt x="255235" y="0"/>
                </a:lnTo>
                <a:close/>
              </a:path>
            </a:pathLst>
          </a:custGeom>
          <a:solidFill>
            <a:srgbClr val="4A7EBB"/>
          </a:solidFill>
        </p:spPr>
        <p:txBody>
          <a:bodyPr wrap="square" lIns="0" tIns="0" rIns="0" bIns="0" rtlCol="0"/>
          <a:lstStyle/>
          <a:p>
            <a:endParaRPr/>
          </a:p>
        </p:txBody>
      </p:sp>
      <p:sp>
        <p:nvSpPr>
          <p:cNvPr id="16" name="object 16"/>
          <p:cNvSpPr/>
          <p:nvPr/>
        </p:nvSpPr>
        <p:spPr>
          <a:xfrm>
            <a:off x="7006117" y="5303041"/>
            <a:ext cx="1242060" cy="1186180"/>
          </a:xfrm>
          <a:custGeom>
            <a:avLst/>
            <a:gdLst/>
            <a:ahLst/>
            <a:cxnLst/>
            <a:rect l="l" t="t" r="r" b="b"/>
            <a:pathLst>
              <a:path w="1242059" h="1186179">
                <a:moveTo>
                  <a:pt x="6577" y="0"/>
                </a:moveTo>
                <a:lnTo>
                  <a:pt x="0" y="6889"/>
                </a:lnTo>
                <a:lnTo>
                  <a:pt x="1183151" y="1136452"/>
                </a:lnTo>
                <a:lnTo>
                  <a:pt x="1160131" y="1160565"/>
                </a:lnTo>
                <a:lnTo>
                  <a:pt x="1241554" y="1185626"/>
                </a:lnTo>
                <a:lnTo>
                  <a:pt x="1221412" y="1129563"/>
                </a:lnTo>
                <a:lnTo>
                  <a:pt x="1189728" y="1129563"/>
                </a:lnTo>
                <a:lnTo>
                  <a:pt x="6577" y="0"/>
                </a:lnTo>
                <a:close/>
              </a:path>
              <a:path w="1242059" h="1186179">
                <a:moveTo>
                  <a:pt x="1212749" y="1105450"/>
                </a:moveTo>
                <a:lnTo>
                  <a:pt x="1189728" y="1129563"/>
                </a:lnTo>
                <a:lnTo>
                  <a:pt x="1221412" y="1129563"/>
                </a:lnTo>
                <a:lnTo>
                  <a:pt x="1212749" y="1105450"/>
                </a:lnTo>
                <a:close/>
              </a:path>
            </a:pathLst>
          </a:custGeom>
          <a:solidFill>
            <a:srgbClr val="4A7EBB"/>
          </a:solidFill>
        </p:spPr>
        <p:txBody>
          <a:bodyPr wrap="square" lIns="0" tIns="0" rIns="0" bIns="0" rtlCol="0"/>
          <a:lstStyle/>
          <a:p>
            <a:endParaRPr/>
          </a:p>
        </p:txBody>
      </p:sp>
      <p:sp>
        <p:nvSpPr>
          <p:cNvPr id="17" name="object 17"/>
          <p:cNvSpPr txBox="1"/>
          <p:nvPr/>
        </p:nvSpPr>
        <p:spPr>
          <a:xfrm>
            <a:off x="6469965"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4</a:t>
            </a:r>
            <a:endParaRPr sz="1800">
              <a:latin typeface="Calibri"/>
              <a:cs typeface="Calibri"/>
            </a:endParaRPr>
          </a:p>
        </p:txBody>
      </p:sp>
      <p:sp>
        <p:nvSpPr>
          <p:cNvPr id="18" name="object 18"/>
          <p:cNvSpPr txBox="1"/>
          <p:nvPr/>
        </p:nvSpPr>
        <p:spPr>
          <a:xfrm>
            <a:off x="7887286" y="6508987"/>
            <a:ext cx="71247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14</a:t>
            </a:r>
            <a:endParaRPr sz="1800">
              <a:latin typeface="Calibri"/>
              <a:cs typeface="Calibri"/>
            </a:endParaRPr>
          </a:p>
        </p:txBody>
      </p:sp>
      <p:sp>
        <p:nvSpPr>
          <p:cNvPr id="19" name="object 19"/>
          <p:cNvSpPr/>
          <p:nvPr/>
        </p:nvSpPr>
        <p:spPr>
          <a:xfrm>
            <a:off x="3820184" y="5256858"/>
            <a:ext cx="1303020" cy="1231900"/>
          </a:xfrm>
          <a:custGeom>
            <a:avLst/>
            <a:gdLst/>
            <a:ahLst/>
            <a:cxnLst/>
            <a:rect l="l" t="t" r="r" b="b"/>
            <a:pathLst>
              <a:path w="1303020" h="1231900">
                <a:moveTo>
                  <a:pt x="29198" y="1151774"/>
                </a:moveTo>
                <a:lnTo>
                  <a:pt x="0" y="1231808"/>
                </a:lnTo>
                <a:lnTo>
                  <a:pt x="81546" y="1207147"/>
                </a:lnTo>
                <a:lnTo>
                  <a:pt x="58644" y="1182921"/>
                </a:lnTo>
                <a:lnTo>
                  <a:pt x="65966" y="1176000"/>
                </a:lnTo>
                <a:lnTo>
                  <a:pt x="52100" y="1176000"/>
                </a:lnTo>
                <a:lnTo>
                  <a:pt x="29198" y="1151774"/>
                </a:lnTo>
                <a:close/>
              </a:path>
              <a:path w="1303020" h="1231900">
                <a:moveTo>
                  <a:pt x="1296059" y="0"/>
                </a:moveTo>
                <a:lnTo>
                  <a:pt x="52100" y="1176000"/>
                </a:lnTo>
                <a:lnTo>
                  <a:pt x="65966" y="1176000"/>
                </a:lnTo>
                <a:lnTo>
                  <a:pt x="1302602" y="6921"/>
                </a:lnTo>
                <a:lnTo>
                  <a:pt x="1296059" y="0"/>
                </a:lnTo>
                <a:close/>
              </a:path>
            </a:pathLst>
          </a:custGeom>
          <a:solidFill>
            <a:srgbClr val="4A7EBB"/>
          </a:solidFill>
        </p:spPr>
        <p:txBody>
          <a:bodyPr wrap="square" lIns="0" tIns="0" rIns="0" bIns="0" rtlCol="0"/>
          <a:lstStyle/>
          <a:p>
            <a:endParaRPr/>
          </a:p>
        </p:txBody>
      </p:sp>
      <p:sp>
        <p:nvSpPr>
          <p:cNvPr id="20" name="object 20"/>
          <p:cNvSpPr/>
          <p:nvPr/>
        </p:nvSpPr>
        <p:spPr>
          <a:xfrm>
            <a:off x="5114800" y="5259642"/>
            <a:ext cx="208279" cy="1229360"/>
          </a:xfrm>
          <a:custGeom>
            <a:avLst/>
            <a:gdLst/>
            <a:ahLst/>
            <a:cxnLst/>
            <a:rect l="l" t="t" r="r" b="b"/>
            <a:pathLst>
              <a:path w="208279" h="1229360">
                <a:moveTo>
                  <a:pt x="9428" y="0"/>
                </a:moveTo>
                <a:lnTo>
                  <a:pt x="0" y="1353"/>
                </a:lnTo>
                <a:lnTo>
                  <a:pt x="165660" y="1154276"/>
                </a:lnTo>
                <a:lnTo>
                  <a:pt x="132661" y="1159018"/>
                </a:lnTo>
                <a:lnTo>
                  <a:pt x="181212" y="1229024"/>
                </a:lnTo>
                <a:lnTo>
                  <a:pt x="206510" y="1152922"/>
                </a:lnTo>
                <a:lnTo>
                  <a:pt x="175088" y="1152922"/>
                </a:lnTo>
                <a:lnTo>
                  <a:pt x="9428" y="0"/>
                </a:lnTo>
                <a:close/>
              </a:path>
              <a:path w="208279" h="1229360">
                <a:moveTo>
                  <a:pt x="208086" y="1148180"/>
                </a:moveTo>
                <a:lnTo>
                  <a:pt x="175088" y="1152922"/>
                </a:lnTo>
                <a:lnTo>
                  <a:pt x="206510" y="1152922"/>
                </a:lnTo>
                <a:lnTo>
                  <a:pt x="208086" y="1148180"/>
                </a:lnTo>
                <a:close/>
              </a:path>
            </a:pathLst>
          </a:custGeom>
          <a:solidFill>
            <a:srgbClr val="4A7EBB"/>
          </a:solidFill>
        </p:spPr>
        <p:txBody>
          <a:bodyPr wrap="square" lIns="0" tIns="0" rIns="0" bIns="0" rtlCol="0"/>
          <a:lstStyle/>
          <a:p>
            <a:endParaRPr/>
          </a:p>
        </p:txBody>
      </p:sp>
      <p:sp>
        <p:nvSpPr>
          <p:cNvPr id="21" name="object 21"/>
          <p:cNvSpPr txBox="1"/>
          <p:nvPr/>
        </p:nvSpPr>
        <p:spPr>
          <a:xfrm>
            <a:off x="3518307"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8</a:t>
            </a:r>
            <a:endParaRPr sz="1800">
              <a:latin typeface="Calibri"/>
              <a:cs typeface="Calibri"/>
            </a:endParaRPr>
          </a:p>
        </p:txBody>
      </p:sp>
      <p:sp>
        <p:nvSpPr>
          <p:cNvPr id="22" name="object 22"/>
          <p:cNvSpPr txBox="1"/>
          <p:nvPr/>
        </p:nvSpPr>
        <p:spPr>
          <a:xfrm>
            <a:off x="4935626" y="6508987"/>
            <a:ext cx="71247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12</a:t>
            </a:r>
            <a:endParaRPr sz="1800">
              <a:latin typeface="Calibri"/>
              <a:cs typeface="Calibri"/>
            </a:endParaRPr>
          </a:p>
        </p:txBody>
      </p:sp>
      <p:sp>
        <p:nvSpPr>
          <p:cNvPr id="23" name="object 23"/>
          <p:cNvSpPr/>
          <p:nvPr/>
        </p:nvSpPr>
        <p:spPr>
          <a:xfrm>
            <a:off x="985546" y="5195307"/>
            <a:ext cx="919480" cy="1293495"/>
          </a:xfrm>
          <a:custGeom>
            <a:avLst/>
            <a:gdLst/>
            <a:ahLst/>
            <a:cxnLst/>
            <a:rect l="l" t="t" r="r" b="b"/>
            <a:pathLst>
              <a:path w="919480" h="1293495">
                <a:moveTo>
                  <a:pt x="12993" y="1209163"/>
                </a:moveTo>
                <a:lnTo>
                  <a:pt x="0" y="1293360"/>
                </a:lnTo>
                <a:lnTo>
                  <a:pt x="75153" y="1253237"/>
                </a:lnTo>
                <a:lnTo>
                  <a:pt x="47958" y="1233954"/>
                </a:lnTo>
                <a:lnTo>
                  <a:pt x="51864" y="1228445"/>
                </a:lnTo>
                <a:lnTo>
                  <a:pt x="40188" y="1228445"/>
                </a:lnTo>
                <a:lnTo>
                  <a:pt x="12993" y="1209163"/>
                </a:lnTo>
                <a:close/>
              </a:path>
              <a:path w="919480" h="1293495">
                <a:moveTo>
                  <a:pt x="911191" y="0"/>
                </a:moveTo>
                <a:lnTo>
                  <a:pt x="40188" y="1228445"/>
                </a:lnTo>
                <a:lnTo>
                  <a:pt x="51864" y="1228445"/>
                </a:lnTo>
                <a:lnTo>
                  <a:pt x="918961" y="5509"/>
                </a:lnTo>
                <a:lnTo>
                  <a:pt x="911191" y="0"/>
                </a:lnTo>
                <a:close/>
              </a:path>
            </a:pathLst>
          </a:custGeom>
          <a:solidFill>
            <a:srgbClr val="4A7EBB"/>
          </a:solidFill>
        </p:spPr>
        <p:txBody>
          <a:bodyPr wrap="square" lIns="0" tIns="0" rIns="0" bIns="0" rtlCol="0"/>
          <a:lstStyle/>
          <a:p>
            <a:endParaRPr/>
          </a:p>
        </p:txBody>
      </p:sp>
      <p:sp>
        <p:nvSpPr>
          <p:cNvPr id="24" name="object 24"/>
          <p:cNvSpPr/>
          <p:nvPr/>
        </p:nvSpPr>
        <p:spPr>
          <a:xfrm>
            <a:off x="1896183" y="5196334"/>
            <a:ext cx="514984" cy="1292860"/>
          </a:xfrm>
          <a:custGeom>
            <a:avLst/>
            <a:gdLst/>
            <a:ahLst/>
            <a:cxnLst/>
            <a:rect l="l" t="t" r="r" b="b"/>
            <a:pathLst>
              <a:path w="514985" h="1292860">
                <a:moveTo>
                  <a:pt x="8876" y="0"/>
                </a:moveTo>
                <a:lnTo>
                  <a:pt x="0" y="3454"/>
                </a:lnTo>
                <a:lnTo>
                  <a:pt x="474607" y="1223048"/>
                </a:lnTo>
                <a:lnTo>
                  <a:pt x="443539" y="1235138"/>
                </a:lnTo>
                <a:lnTo>
                  <a:pt x="506681" y="1292333"/>
                </a:lnTo>
                <a:lnTo>
                  <a:pt x="513431" y="1219593"/>
                </a:lnTo>
                <a:lnTo>
                  <a:pt x="483485" y="1219593"/>
                </a:lnTo>
                <a:lnTo>
                  <a:pt x="8876" y="0"/>
                </a:lnTo>
                <a:close/>
              </a:path>
              <a:path w="514985" h="1292860">
                <a:moveTo>
                  <a:pt x="514553" y="1207503"/>
                </a:moveTo>
                <a:lnTo>
                  <a:pt x="483485" y="1219593"/>
                </a:lnTo>
                <a:lnTo>
                  <a:pt x="513431" y="1219593"/>
                </a:lnTo>
                <a:lnTo>
                  <a:pt x="514553" y="1207503"/>
                </a:lnTo>
                <a:close/>
              </a:path>
            </a:pathLst>
          </a:custGeom>
          <a:solidFill>
            <a:srgbClr val="4A7EBB"/>
          </a:solidFill>
        </p:spPr>
        <p:txBody>
          <a:bodyPr wrap="square" lIns="0" tIns="0" rIns="0" bIns="0" rtlCol="0"/>
          <a:lstStyle/>
          <a:p>
            <a:endParaRPr/>
          </a:p>
        </p:txBody>
      </p:sp>
      <p:sp>
        <p:nvSpPr>
          <p:cNvPr id="25" name="object 25"/>
          <p:cNvSpPr txBox="1"/>
          <p:nvPr/>
        </p:nvSpPr>
        <p:spPr>
          <a:xfrm>
            <a:off x="2100987"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4</a:t>
            </a:r>
            <a:endParaRPr sz="1800">
              <a:latin typeface="Calibri"/>
              <a:cs typeface="Calibri"/>
            </a:endParaRPr>
          </a:p>
        </p:txBody>
      </p:sp>
      <p:sp>
        <p:nvSpPr>
          <p:cNvPr id="26" name="object 26"/>
          <p:cNvSpPr/>
          <p:nvPr/>
        </p:nvSpPr>
        <p:spPr>
          <a:xfrm>
            <a:off x="1900622" y="4037322"/>
            <a:ext cx="951865" cy="791845"/>
          </a:xfrm>
          <a:custGeom>
            <a:avLst/>
            <a:gdLst/>
            <a:ahLst/>
            <a:cxnLst/>
            <a:rect l="l" t="t" r="r" b="b"/>
            <a:pathLst>
              <a:path w="951864" h="791845">
                <a:moveTo>
                  <a:pt x="34272" y="713411"/>
                </a:moveTo>
                <a:lnTo>
                  <a:pt x="0" y="791408"/>
                </a:lnTo>
                <a:lnTo>
                  <a:pt x="82960" y="772027"/>
                </a:lnTo>
                <a:lnTo>
                  <a:pt x="61659" y="746382"/>
                </a:lnTo>
                <a:lnTo>
                  <a:pt x="70480" y="739056"/>
                </a:lnTo>
                <a:lnTo>
                  <a:pt x="55572" y="739056"/>
                </a:lnTo>
                <a:lnTo>
                  <a:pt x="34272" y="713411"/>
                </a:lnTo>
                <a:close/>
              </a:path>
              <a:path w="951864" h="791845">
                <a:moveTo>
                  <a:pt x="945341" y="0"/>
                </a:moveTo>
                <a:lnTo>
                  <a:pt x="55572" y="739056"/>
                </a:lnTo>
                <a:lnTo>
                  <a:pt x="70480" y="739056"/>
                </a:lnTo>
                <a:lnTo>
                  <a:pt x="951426" y="7326"/>
                </a:lnTo>
                <a:lnTo>
                  <a:pt x="945341" y="0"/>
                </a:lnTo>
                <a:close/>
              </a:path>
            </a:pathLst>
          </a:custGeom>
          <a:solidFill>
            <a:srgbClr val="4A7EBB"/>
          </a:solidFill>
        </p:spPr>
        <p:txBody>
          <a:bodyPr wrap="square" lIns="0" tIns="0" rIns="0" bIns="0" rtlCol="0"/>
          <a:lstStyle/>
          <a:p>
            <a:endParaRPr/>
          </a:p>
        </p:txBody>
      </p:sp>
      <p:sp>
        <p:nvSpPr>
          <p:cNvPr id="27" name="object 27"/>
          <p:cNvSpPr/>
          <p:nvPr/>
        </p:nvSpPr>
        <p:spPr>
          <a:xfrm>
            <a:off x="2845248" y="4038060"/>
            <a:ext cx="687070" cy="880744"/>
          </a:xfrm>
          <a:custGeom>
            <a:avLst/>
            <a:gdLst/>
            <a:ahLst/>
            <a:cxnLst/>
            <a:rect l="l" t="t" r="r" b="b"/>
            <a:pathLst>
              <a:path w="687070" h="880745">
                <a:moveTo>
                  <a:pt x="7515" y="0"/>
                </a:moveTo>
                <a:lnTo>
                  <a:pt x="0" y="5850"/>
                </a:lnTo>
                <a:lnTo>
                  <a:pt x="636008" y="822921"/>
                </a:lnTo>
                <a:lnTo>
                  <a:pt x="609701" y="843399"/>
                </a:lnTo>
                <a:lnTo>
                  <a:pt x="686572" y="880127"/>
                </a:lnTo>
                <a:lnTo>
                  <a:pt x="673935" y="817072"/>
                </a:lnTo>
                <a:lnTo>
                  <a:pt x="643525" y="817072"/>
                </a:lnTo>
                <a:lnTo>
                  <a:pt x="7515" y="0"/>
                </a:lnTo>
                <a:close/>
              </a:path>
              <a:path w="687070" h="880745">
                <a:moveTo>
                  <a:pt x="669832" y="796594"/>
                </a:moveTo>
                <a:lnTo>
                  <a:pt x="643525" y="817072"/>
                </a:lnTo>
                <a:lnTo>
                  <a:pt x="673935" y="817072"/>
                </a:lnTo>
                <a:lnTo>
                  <a:pt x="669832" y="796594"/>
                </a:lnTo>
                <a:close/>
              </a:path>
            </a:pathLst>
          </a:custGeom>
          <a:solidFill>
            <a:srgbClr val="4A7EBB"/>
          </a:solidFill>
        </p:spPr>
        <p:txBody>
          <a:bodyPr wrap="square" lIns="0" tIns="0" rIns="0" bIns="0" rtlCol="0"/>
          <a:lstStyle/>
          <a:p>
            <a:endParaRPr/>
          </a:p>
        </p:txBody>
      </p:sp>
      <p:sp>
        <p:nvSpPr>
          <p:cNvPr id="28" name="object 28"/>
          <p:cNvSpPr txBox="1"/>
          <p:nvPr/>
        </p:nvSpPr>
        <p:spPr>
          <a:xfrm>
            <a:off x="3229943" y="4938508"/>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3</a:t>
            </a:r>
            <a:endParaRPr sz="1800">
              <a:latin typeface="Calibri"/>
              <a:cs typeface="Calibri"/>
            </a:endParaRPr>
          </a:p>
        </p:txBody>
      </p:sp>
      <p:sp>
        <p:nvSpPr>
          <p:cNvPr id="29" name="object 29"/>
          <p:cNvSpPr txBox="1"/>
          <p:nvPr/>
        </p:nvSpPr>
        <p:spPr>
          <a:xfrm>
            <a:off x="6430210" y="4307690"/>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0" name="object 30"/>
          <p:cNvSpPr txBox="1"/>
          <p:nvPr/>
        </p:nvSpPr>
        <p:spPr>
          <a:xfrm>
            <a:off x="7560774" y="5610119"/>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1" name="object 31"/>
          <p:cNvSpPr txBox="1"/>
          <p:nvPr/>
        </p:nvSpPr>
        <p:spPr>
          <a:xfrm>
            <a:off x="5305612" y="5638728"/>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2" name="object 32"/>
          <p:cNvSpPr txBox="1"/>
          <p:nvPr/>
        </p:nvSpPr>
        <p:spPr>
          <a:xfrm>
            <a:off x="3270002" y="4326532"/>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3" name="object 33"/>
          <p:cNvSpPr txBox="1"/>
          <p:nvPr/>
        </p:nvSpPr>
        <p:spPr>
          <a:xfrm>
            <a:off x="2267649" y="5703848"/>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4" name="object 34"/>
          <p:cNvSpPr txBox="1"/>
          <p:nvPr/>
        </p:nvSpPr>
        <p:spPr>
          <a:xfrm>
            <a:off x="3478552" y="2581065"/>
            <a:ext cx="2251075" cy="701675"/>
          </a:xfrm>
          <a:prstGeom prst="rect">
            <a:avLst/>
          </a:prstGeom>
        </p:spPr>
        <p:txBody>
          <a:bodyPr vert="horz" wrap="square" lIns="0" tIns="12700" rIns="0" bIns="0" rtlCol="0">
            <a:spAutoFit/>
          </a:bodyPr>
          <a:lstStyle/>
          <a:p>
            <a:pPr marL="114300" algn="ctr">
              <a:lnSpc>
                <a:spcPct val="100000"/>
              </a:lnSpc>
              <a:spcBef>
                <a:spcPts val="100"/>
              </a:spcBef>
            </a:pPr>
            <a:r>
              <a:rPr sz="1800" spc="-5" dirty="0">
                <a:latin typeface="Calibri"/>
                <a:cs typeface="Calibri"/>
              </a:rPr>
              <a:t>Molecular </a:t>
            </a:r>
            <a:r>
              <a:rPr sz="1800" spc="-10" dirty="0">
                <a:latin typeface="Calibri"/>
                <a:cs typeface="Calibri"/>
              </a:rPr>
              <a:t>weight </a:t>
            </a:r>
            <a:r>
              <a:rPr sz="1800" dirty="0">
                <a:latin typeface="Calibri"/>
                <a:cs typeface="Calibri"/>
              </a:rPr>
              <a:t>&gt;</a:t>
            </a:r>
            <a:r>
              <a:rPr sz="1800" spc="-20" dirty="0">
                <a:latin typeface="Calibri"/>
                <a:cs typeface="Calibri"/>
              </a:rPr>
              <a:t> </a:t>
            </a:r>
            <a:r>
              <a:rPr sz="1800" dirty="0">
                <a:latin typeface="Calibri"/>
                <a:cs typeface="Calibri"/>
              </a:rPr>
              <a:t>65</a:t>
            </a:r>
            <a:endParaRPr sz="1800">
              <a:latin typeface="Calibri"/>
              <a:cs typeface="Calibri"/>
            </a:endParaRPr>
          </a:p>
          <a:p>
            <a:pPr algn="ctr">
              <a:lnSpc>
                <a:spcPct val="100000"/>
              </a:lnSpc>
              <a:spcBef>
                <a:spcPts val="1480"/>
              </a:spcBef>
              <a:tabLst>
                <a:tab pos="1991995" algn="l"/>
              </a:tabLst>
            </a:pPr>
            <a:r>
              <a:rPr sz="1400" spc="-5" dirty="0">
                <a:latin typeface="Calibri"/>
                <a:cs typeface="Calibri"/>
              </a:rPr>
              <a:t>N</a:t>
            </a:r>
            <a:r>
              <a:rPr sz="1400" dirty="0">
                <a:latin typeface="Calibri"/>
                <a:cs typeface="Calibri"/>
              </a:rPr>
              <a:t>o	</a:t>
            </a:r>
            <a:r>
              <a:rPr sz="1400" spc="-95" dirty="0">
                <a:latin typeface="Calibri"/>
                <a:cs typeface="Calibri"/>
              </a:rPr>
              <a:t>Y</a:t>
            </a:r>
            <a:r>
              <a:rPr sz="1400" dirty="0">
                <a:latin typeface="Calibri"/>
                <a:cs typeface="Calibri"/>
              </a:rPr>
              <a:t>es</a:t>
            </a:r>
            <a:endParaRPr sz="1400">
              <a:latin typeface="Calibri"/>
              <a:cs typeface="Calibri"/>
            </a:endParaRPr>
          </a:p>
        </p:txBody>
      </p:sp>
      <p:sp>
        <p:nvSpPr>
          <p:cNvPr id="35" name="object 35"/>
          <p:cNvSpPr txBox="1"/>
          <p:nvPr/>
        </p:nvSpPr>
        <p:spPr>
          <a:xfrm>
            <a:off x="5124913" y="4235041"/>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6" name="object 36"/>
          <p:cNvSpPr txBox="1"/>
          <p:nvPr/>
        </p:nvSpPr>
        <p:spPr>
          <a:xfrm>
            <a:off x="6593203" y="5617094"/>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7" name="object 37"/>
          <p:cNvSpPr txBox="1"/>
          <p:nvPr/>
        </p:nvSpPr>
        <p:spPr>
          <a:xfrm>
            <a:off x="4094821" y="5631487"/>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8" name="object 38"/>
          <p:cNvSpPr txBox="1"/>
          <p:nvPr/>
        </p:nvSpPr>
        <p:spPr>
          <a:xfrm>
            <a:off x="1074941" y="5703848"/>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9" name="object 39"/>
          <p:cNvSpPr txBox="1"/>
          <p:nvPr/>
        </p:nvSpPr>
        <p:spPr>
          <a:xfrm>
            <a:off x="1956061" y="4307689"/>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3" cstate="print"/>
            <a:stretch>
              <a:fillRect/>
            </a:stretch>
          </a:blipFill>
        </p:spPr>
        <p:txBody>
          <a:bodyPr wrap="square" lIns="0" tIns="0" rIns="0" bIns="0" rtlCol="0"/>
          <a:lstStyle/>
          <a:p>
            <a:endParaRPr dirty="0"/>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pic>
        <p:nvPicPr>
          <p:cNvPr id="48" name="Picture 47">
            <a:extLst>
              <a:ext uri="{FF2B5EF4-FFF2-40B4-BE49-F238E27FC236}">
                <a16:creationId xmlns:a16="http://schemas.microsoft.com/office/drawing/2014/main" id="{F10A36A4-9907-4981-8F56-05DF79727128}"/>
              </a:ext>
            </a:extLst>
          </p:cNvPr>
          <p:cNvPicPr>
            <a:picLocks noChangeAspect="1"/>
          </p:cNvPicPr>
          <p:nvPr/>
        </p:nvPicPr>
        <p:blipFill>
          <a:blip r:embed="rId4"/>
          <a:stretch>
            <a:fillRect/>
          </a:stretch>
        </p:blipFill>
        <p:spPr>
          <a:xfrm>
            <a:off x="672856" y="2647951"/>
            <a:ext cx="7798288" cy="3489059"/>
          </a:xfrm>
          <a:prstGeom prst="rect">
            <a:avLst/>
          </a:prstGeom>
        </p:spPr>
      </p:pic>
      <p:sp>
        <p:nvSpPr>
          <p:cNvPr id="7" name="object 6">
            <a:extLst>
              <a:ext uri="{FF2B5EF4-FFF2-40B4-BE49-F238E27FC236}">
                <a16:creationId xmlns:a16="http://schemas.microsoft.com/office/drawing/2014/main" id="{12420102-D9A2-4ECA-B030-D8EC31B1041F}"/>
              </a:ext>
            </a:extLst>
          </p:cNvPr>
          <p:cNvSpPr txBox="1"/>
          <p:nvPr/>
        </p:nvSpPr>
        <p:spPr>
          <a:xfrm>
            <a:off x="414405" y="1507188"/>
            <a:ext cx="7708265"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Clustering: </a:t>
            </a:r>
            <a:r>
              <a:rPr sz="3200" spc="-10" dirty="0">
                <a:latin typeface="Calibri"/>
                <a:cs typeface="Calibri"/>
              </a:rPr>
              <a:t>Classification</a:t>
            </a:r>
            <a:r>
              <a:rPr lang="en-US" sz="3200" spc="-10" dirty="0">
                <a:latin typeface="Calibri"/>
                <a:cs typeface="Calibri"/>
              </a:rPr>
              <a:t> of materials based on self-organizing maps (SOM)</a:t>
            </a:r>
            <a:endParaRPr sz="3200" dirty="0">
              <a:latin typeface="Calibri"/>
              <a:cs typeface="Calibri"/>
            </a:endParaRPr>
          </a:p>
        </p:txBody>
      </p:sp>
      <p:pic>
        <p:nvPicPr>
          <p:cNvPr id="5" name="Picture 4">
            <a:extLst>
              <a:ext uri="{FF2B5EF4-FFF2-40B4-BE49-F238E27FC236}">
                <a16:creationId xmlns:a16="http://schemas.microsoft.com/office/drawing/2014/main" id="{72103633-BB35-4C54-9A7A-EC8C0F2B2F0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50640" y="5866862"/>
            <a:ext cx="972030" cy="972030"/>
          </a:xfrm>
          <a:prstGeom prst="rect">
            <a:avLst/>
          </a:prstGeom>
        </p:spPr>
      </p:pic>
      <p:pic>
        <p:nvPicPr>
          <p:cNvPr id="1028" name="Picture 4" descr="Image result for Fumio ohuchi uw">
            <a:extLst>
              <a:ext uri="{FF2B5EF4-FFF2-40B4-BE49-F238E27FC236}">
                <a16:creationId xmlns:a16="http://schemas.microsoft.com/office/drawing/2014/main" id="{FA66072A-2F37-4150-B7C6-89292B8986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2670" y="5833684"/>
            <a:ext cx="804967" cy="10052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012F235-1688-44AA-92A2-C55D4DE7C574}"/>
              </a:ext>
            </a:extLst>
          </p:cNvPr>
          <p:cNvSpPr/>
          <p:nvPr/>
        </p:nvSpPr>
        <p:spPr>
          <a:xfrm>
            <a:off x="5048783" y="6211669"/>
            <a:ext cx="2101857" cy="646331"/>
          </a:xfrm>
          <a:prstGeom prst="rect">
            <a:avLst/>
          </a:prstGeom>
        </p:spPr>
        <p:txBody>
          <a:bodyPr wrap="none">
            <a:spAutoFit/>
          </a:bodyPr>
          <a:lstStyle/>
          <a:p>
            <a:r>
              <a:rPr lang="en-US" dirty="0"/>
              <a:t>Jimin Qian (MSE)</a:t>
            </a:r>
          </a:p>
          <a:p>
            <a:r>
              <a:rPr lang="en-US" dirty="0"/>
              <a:t>Fumio Ohuchi (MSE)</a:t>
            </a:r>
          </a:p>
        </p:txBody>
      </p:sp>
      <p:sp>
        <p:nvSpPr>
          <p:cNvPr id="8" name="Rectangle 7">
            <a:extLst>
              <a:ext uri="{FF2B5EF4-FFF2-40B4-BE49-F238E27FC236}">
                <a16:creationId xmlns:a16="http://schemas.microsoft.com/office/drawing/2014/main" id="{8E9BE53D-5D6B-4CFE-9BEB-1987E1313B27}"/>
              </a:ext>
            </a:extLst>
          </p:cNvPr>
          <p:cNvSpPr/>
          <p:nvPr/>
        </p:nvSpPr>
        <p:spPr>
          <a:xfrm>
            <a:off x="1333759" y="6340932"/>
            <a:ext cx="3659335" cy="369332"/>
          </a:xfrm>
          <a:prstGeom prst="rect">
            <a:avLst/>
          </a:prstGeom>
        </p:spPr>
        <p:txBody>
          <a:bodyPr wrap="none">
            <a:spAutoFit/>
          </a:bodyPr>
          <a:lstStyle/>
          <a:p>
            <a:r>
              <a:rPr lang="en-US" dirty="0"/>
              <a:t>Results in Materials 4, 100020 (2019)</a:t>
            </a:r>
          </a:p>
        </p:txBody>
      </p:sp>
    </p:spTree>
    <p:extLst>
      <p:ext uri="{BB962C8B-B14F-4D97-AF65-F5344CB8AC3E}">
        <p14:creationId xmlns:p14="http://schemas.microsoft.com/office/powerpoint/2010/main" val="2744636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pic>
        <p:nvPicPr>
          <p:cNvPr id="4" name="Picture 3">
            <a:extLst>
              <a:ext uri="{FF2B5EF4-FFF2-40B4-BE49-F238E27FC236}">
                <a16:creationId xmlns:a16="http://schemas.microsoft.com/office/drawing/2014/main" id="{D819922B-4806-4940-B61F-C1E097B1B4CF}"/>
              </a:ext>
            </a:extLst>
          </p:cNvPr>
          <p:cNvPicPr>
            <a:picLocks noChangeAspect="1"/>
          </p:cNvPicPr>
          <p:nvPr/>
        </p:nvPicPr>
        <p:blipFill>
          <a:blip r:embed="rId3"/>
          <a:stretch>
            <a:fillRect/>
          </a:stretch>
        </p:blipFill>
        <p:spPr>
          <a:xfrm>
            <a:off x="0" y="2647951"/>
            <a:ext cx="9144000" cy="4426060"/>
          </a:xfrm>
          <a:prstGeom prst="rect">
            <a:avLst/>
          </a:prstGeom>
        </p:spPr>
      </p:pic>
      <p:sp>
        <p:nvSpPr>
          <p:cNvPr id="12" name="object 6">
            <a:extLst>
              <a:ext uri="{FF2B5EF4-FFF2-40B4-BE49-F238E27FC236}">
                <a16:creationId xmlns:a16="http://schemas.microsoft.com/office/drawing/2014/main" id="{E44AA8BB-F91B-4D77-A7C2-CAD6DCCE050E}"/>
              </a:ext>
            </a:extLst>
          </p:cNvPr>
          <p:cNvSpPr txBox="1"/>
          <p:nvPr/>
        </p:nvSpPr>
        <p:spPr>
          <a:xfrm>
            <a:off x="414405" y="1507188"/>
            <a:ext cx="7708265"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Clustering: </a:t>
            </a:r>
            <a:r>
              <a:rPr sz="3200" spc="-10" dirty="0">
                <a:latin typeface="Calibri"/>
                <a:cs typeface="Calibri"/>
              </a:rPr>
              <a:t>Classification</a:t>
            </a:r>
            <a:r>
              <a:rPr lang="en-US" sz="3200" spc="-10" dirty="0">
                <a:latin typeface="Calibri"/>
                <a:cs typeface="Calibri"/>
              </a:rPr>
              <a:t> of materials based on self-organizing maps (SOM)</a:t>
            </a:r>
            <a:endParaRPr sz="3200" dirty="0">
              <a:latin typeface="Calibri"/>
              <a:cs typeface="Calibri"/>
            </a:endParaRPr>
          </a:p>
        </p:txBody>
      </p:sp>
    </p:spTree>
    <p:extLst>
      <p:ext uri="{BB962C8B-B14F-4D97-AF65-F5344CB8AC3E}">
        <p14:creationId xmlns:p14="http://schemas.microsoft.com/office/powerpoint/2010/main" val="1347628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grpSp>
        <p:nvGrpSpPr>
          <p:cNvPr id="7" name="Group 6">
            <a:extLst>
              <a:ext uri="{FF2B5EF4-FFF2-40B4-BE49-F238E27FC236}">
                <a16:creationId xmlns:a16="http://schemas.microsoft.com/office/drawing/2014/main" id="{A56C7EDF-5918-4BB1-BB15-4D683F0C1A31}"/>
              </a:ext>
            </a:extLst>
          </p:cNvPr>
          <p:cNvGrpSpPr/>
          <p:nvPr/>
        </p:nvGrpSpPr>
        <p:grpSpPr>
          <a:xfrm>
            <a:off x="457200" y="3429000"/>
            <a:ext cx="2232685" cy="1744200"/>
            <a:chOff x="4046451" y="2122914"/>
            <a:chExt cx="2232685" cy="1744200"/>
          </a:xfrm>
        </p:grpSpPr>
        <p:sp>
          <p:nvSpPr>
            <p:cNvPr id="8" name="Rectangle: Rounded Corners 7">
              <a:extLst>
                <a:ext uri="{FF2B5EF4-FFF2-40B4-BE49-F238E27FC236}">
                  <a16:creationId xmlns:a16="http://schemas.microsoft.com/office/drawing/2014/main" id="{0C91DA74-37A5-41D3-96E2-80322B9A5E7C}"/>
                </a:ext>
              </a:extLst>
            </p:cNvPr>
            <p:cNvSpPr/>
            <p:nvPr/>
          </p:nvSpPr>
          <p:spPr>
            <a:xfrm>
              <a:off x="4046451" y="2122914"/>
              <a:ext cx="2232685" cy="1744200"/>
            </a:xfrm>
            <a:prstGeom prst="roundRect">
              <a:avLst>
                <a:gd name="adj" fmla="val 10000"/>
              </a:avLst>
            </a:prstGeom>
          </p:spPr>
          <p:style>
            <a:lnRef idx="2">
              <a:schemeClr val="dk1">
                <a:hueOff val="0"/>
                <a:satOff val="0"/>
                <a:lumOff val="0"/>
                <a:alphaOff val="0"/>
              </a:schemeClr>
            </a:lnRef>
            <a:fillRef idx="1">
              <a:schemeClr val="dk1">
                <a:alpha val="90000"/>
                <a:tint val="40000"/>
                <a:hueOff val="0"/>
                <a:satOff val="0"/>
                <a:lumOff val="0"/>
                <a:alphaOff val="0"/>
              </a:schemeClr>
            </a:fillRef>
            <a:effectRef idx="0">
              <a:schemeClr val="dk1">
                <a:alpha val="90000"/>
                <a:tint val="40000"/>
                <a:hueOff val="0"/>
                <a:satOff val="0"/>
                <a:lumOff val="0"/>
                <a:alphaOff val="0"/>
              </a:schemeClr>
            </a:effectRef>
            <a:fontRef idx="minor">
              <a:schemeClr val="dk1">
                <a:hueOff val="0"/>
                <a:satOff val="0"/>
                <a:lumOff val="0"/>
                <a:alphaOff val="0"/>
              </a:schemeClr>
            </a:fontRef>
          </p:style>
        </p:sp>
        <p:sp>
          <p:nvSpPr>
            <p:cNvPr id="9" name="Rectangle: Rounded Corners 4">
              <a:extLst>
                <a:ext uri="{FF2B5EF4-FFF2-40B4-BE49-F238E27FC236}">
                  <a16:creationId xmlns:a16="http://schemas.microsoft.com/office/drawing/2014/main" id="{EB8FADEF-C27E-433E-8BDF-3D98E25EE185}"/>
                </a:ext>
              </a:extLst>
            </p:cNvPr>
            <p:cNvSpPr txBox="1"/>
            <p:nvPr/>
          </p:nvSpPr>
          <p:spPr>
            <a:xfrm>
              <a:off x="4097537" y="2174000"/>
              <a:ext cx="2130513" cy="16420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398 materials</a:t>
              </a:r>
            </a:p>
            <a:p>
              <a:pPr marL="171450" lvl="1" indent="-171450" algn="l" defTabSz="844550">
                <a:lnSpc>
                  <a:spcPct val="90000"/>
                </a:lnSpc>
                <a:spcBef>
                  <a:spcPct val="0"/>
                </a:spcBef>
                <a:spcAft>
                  <a:spcPct val="15000"/>
                </a:spcAft>
                <a:buChar char="•"/>
              </a:pPr>
              <a:r>
                <a:rPr lang="en-US" sz="1900" kern="1200" dirty="0"/>
                <a:t>Each material has 21 properties</a:t>
              </a:r>
            </a:p>
          </p:txBody>
        </p:sp>
      </p:grpSp>
      <p:sp>
        <p:nvSpPr>
          <p:cNvPr id="10" name="TextBox 9">
            <a:extLst>
              <a:ext uri="{FF2B5EF4-FFF2-40B4-BE49-F238E27FC236}">
                <a16:creationId xmlns:a16="http://schemas.microsoft.com/office/drawing/2014/main" id="{7C7972A8-B7C5-4D60-8599-BB723D9B0072}"/>
              </a:ext>
            </a:extLst>
          </p:cNvPr>
          <p:cNvSpPr txBox="1"/>
          <p:nvPr/>
        </p:nvSpPr>
        <p:spPr>
          <a:xfrm>
            <a:off x="3152404" y="3161484"/>
            <a:ext cx="5991596" cy="2800767"/>
          </a:xfrm>
          <a:prstGeom prst="rect">
            <a:avLst/>
          </a:prstGeom>
          <a:noFill/>
        </p:spPr>
        <p:txBody>
          <a:bodyPr wrap="square" rtlCol="0">
            <a:spAutoFit/>
          </a:bodyPr>
          <a:lstStyle/>
          <a:p>
            <a:r>
              <a:rPr lang="en-US" sz="1600" b="1" dirty="0"/>
              <a:t>Properties: </a:t>
            </a:r>
          </a:p>
          <a:p>
            <a:r>
              <a:rPr lang="en-US" sz="1600" dirty="0"/>
              <a:t>'Density (</a:t>
            </a:r>
            <a:r>
              <a:rPr lang="en-US" sz="1600" dirty="0" err="1"/>
              <a:t>lb</a:t>
            </a:r>
            <a:r>
              <a:rPr lang="en-US" sz="1600" dirty="0"/>
              <a:t>/in^3)',"Young's modulus (10^6 psi)", "Poisson's </a:t>
            </a:r>
            <a:r>
              <a:rPr lang="en-US" sz="1600" dirty="0" err="1"/>
              <a:t>ratio",'Hardness</a:t>
            </a:r>
            <a:r>
              <a:rPr lang="en-US" sz="1600" dirty="0"/>
              <a:t> - Vickers (HV)', 'Bulk modulus (10^6 psi)', 'Yield strength (elastic limit) (</a:t>
            </a:r>
            <a:r>
              <a:rPr lang="en-US" sz="1600" dirty="0" err="1"/>
              <a:t>ksi</a:t>
            </a:r>
            <a:r>
              <a:rPr lang="en-US" sz="1600" dirty="0"/>
              <a:t>)','Shear modulus (10^6 psi)','Tensile strength (</a:t>
            </a:r>
            <a:r>
              <a:rPr lang="en-US" sz="1600" dirty="0" err="1"/>
              <a:t>ksi</a:t>
            </a:r>
            <a:r>
              <a:rPr lang="en-US" sz="1600" dirty="0"/>
              <a:t>)', 'Flexural modulus (10^6 psi)', 'Flexural strength (modulus of rupture) (</a:t>
            </a:r>
            <a:r>
              <a:rPr lang="en-US" sz="1600" dirty="0" err="1"/>
              <a:t>ksi</a:t>
            </a:r>
            <a:r>
              <a:rPr lang="en-US" sz="1600" dirty="0"/>
              <a:t>)', 'Fatigue strength at 10^7 cycles (</a:t>
            </a:r>
            <a:r>
              <a:rPr lang="en-US" sz="1600" dirty="0" err="1"/>
              <a:t>ksi</a:t>
            </a:r>
            <a:r>
              <a:rPr lang="en-US" sz="1600" dirty="0"/>
              <a:t>)', 'Compressive strength (</a:t>
            </a:r>
            <a:r>
              <a:rPr lang="en-US" sz="1600" dirty="0" err="1"/>
              <a:t>ksi</a:t>
            </a:r>
            <a:r>
              <a:rPr lang="en-US" sz="1600" dirty="0"/>
              <a:t>)', 'Fracture toughness (ksi.in^0.5)', 'Melting point (°F)', 'Thermal conductivity (BTU/</a:t>
            </a:r>
            <a:r>
              <a:rPr lang="en-US" sz="1600" dirty="0" err="1"/>
              <a:t>hr.ft.°F</a:t>
            </a:r>
            <a:r>
              <a:rPr lang="en-US" sz="1600" dirty="0"/>
              <a:t>)', 'Specific heat capacity (BTU/</a:t>
            </a:r>
            <a:r>
              <a:rPr lang="en-US" sz="1600" dirty="0" err="1"/>
              <a:t>lb</a:t>
            </a:r>
            <a:r>
              <a:rPr lang="en-US" sz="1600" dirty="0"/>
              <a:t>.°F)', 'Thermal expansion coefficient (</a:t>
            </a:r>
            <a:r>
              <a:rPr lang="el-GR" sz="1600" dirty="0"/>
              <a:t>μ</a:t>
            </a:r>
            <a:r>
              <a:rPr lang="en-US" sz="1600" dirty="0"/>
              <a:t>strain/°F)', 'Latent heat of fusion (BTU/</a:t>
            </a:r>
            <a:r>
              <a:rPr lang="en-US" sz="1600" dirty="0" err="1"/>
              <a:t>lb</a:t>
            </a:r>
            <a:r>
              <a:rPr lang="en-US" sz="1600" dirty="0"/>
              <a:t>)', 'Electrical conductivity (%IACS)', 'Mechanical loss coefficient (tan delta)','Acoustic velocity (in/s)'</a:t>
            </a:r>
          </a:p>
        </p:txBody>
      </p:sp>
      <p:sp>
        <p:nvSpPr>
          <p:cNvPr id="11" name="object 6">
            <a:extLst>
              <a:ext uri="{FF2B5EF4-FFF2-40B4-BE49-F238E27FC236}">
                <a16:creationId xmlns:a16="http://schemas.microsoft.com/office/drawing/2014/main" id="{32CB446A-F457-40E5-87BA-57541140D13F}"/>
              </a:ext>
            </a:extLst>
          </p:cNvPr>
          <p:cNvSpPr txBox="1"/>
          <p:nvPr/>
        </p:nvSpPr>
        <p:spPr>
          <a:xfrm>
            <a:off x="414405" y="1507188"/>
            <a:ext cx="7708265"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Clustering: </a:t>
            </a:r>
            <a:r>
              <a:rPr sz="3200" spc="-10" dirty="0">
                <a:latin typeface="Calibri"/>
                <a:cs typeface="Calibri"/>
              </a:rPr>
              <a:t>Classification</a:t>
            </a:r>
            <a:r>
              <a:rPr lang="en-US" sz="3200" spc="-10" dirty="0">
                <a:latin typeface="Calibri"/>
                <a:cs typeface="Calibri"/>
              </a:rPr>
              <a:t> of materials based on self-organizing maps (SOM)</a:t>
            </a:r>
            <a:endParaRPr sz="3200" dirty="0">
              <a:latin typeface="Calibri"/>
              <a:cs typeface="Calibri"/>
            </a:endParaRPr>
          </a:p>
        </p:txBody>
      </p:sp>
    </p:spTree>
    <p:extLst>
      <p:ext uri="{BB962C8B-B14F-4D97-AF65-F5344CB8AC3E}">
        <p14:creationId xmlns:p14="http://schemas.microsoft.com/office/powerpoint/2010/main" val="3308146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sp>
        <p:nvSpPr>
          <p:cNvPr id="6" name="object 6"/>
          <p:cNvSpPr txBox="1"/>
          <p:nvPr/>
        </p:nvSpPr>
        <p:spPr>
          <a:xfrm>
            <a:off x="414405" y="1507188"/>
            <a:ext cx="8429792"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Visualizing the self-organizing maps by using c</a:t>
            </a:r>
            <a:r>
              <a:rPr lang="en-US" sz="3200" dirty="0"/>
              <a:t>lustering map</a:t>
            </a:r>
            <a:endParaRPr sz="3200" dirty="0">
              <a:latin typeface="Calibri"/>
              <a:cs typeface="Calibri"/>
            </a:endParaRPr>
          </a:p>
        </p:txBody>
      </p:sp>
      <p:pic>
        <p:nvPicPr>
          <p:cNvPr id="4" name="Picture 3">
            <a:extLst>
              <a:ext uri="{FF2B5EF4-FFF2-40B4-BE49-F238E27FC236}">
                <a16:creationId xmlns:a16="http://schemas.microsoft.com/office/drawing/2014/main" id="{04B358D5-5DD8-4917-A475-6CA860FFED23}"/>
              </a:ext>
            </a:extLst>
          </p:cNvPr>
          <p:cNvPicPr>
            <a:picLocks noChangeAspect="1"/>
          </p:cNvPicPr>
          <p:nvPr/>
        </p:nvPicPr>
        <p:blipFill>
          <a:blip r:embed="rId3"/>
          <a:stretch>
            <a:fillRect/>
          </a:stretch>
        </p:blipFill>
        <p:spPr>
          <a:xfrm>
            <a:off x="9525" y="2539755"/>
            <a:ext cx="9144000" cy="4191905"/>
          </a:xfrm>
          <a:prstGeom prst="rect">
            <a:avLst/>
          </a:prstGeom>
        </p:spPr>
      </p:pic>
    </p:spTree>
    <p:extLst>
      <p:ext uri="{BB962C8B-B14F-4D97-AF65-F5344CB8AC3E}">
        <p14:creationId xmlns:p14="http://schemas.microsoft.com/office/powerpoint/2010/main" val="3135335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sp>
        <p:nvSpPr>
          <p:cNvPr id="6" name="object 6"/>
          <p:cNvSpPr txBox="1"/>
          <p:nvPr/>
        </p:nvSpPr>
        <p:spPr>
          <a:xfrm>
            <a:off x="414405" y="1507188"/>
            <a:ext cx="8429792"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Visualizing the self-organizing maps by using c</a:t>
            </a:r>
            <a:r>
              <a:rPr lang="en-US" sz="3200" dirty="0"/>
              <a:t>lustering map</a:t>
            </a:r>
            <a:endParaRPr sz="3200" dirty="0">
              <a:latin typeface="Calibri"/>
              <a:cs typeface="Calibri"/>
            </a:endParaRPr>
          </a:p>
        </p:txBody>
      </p:sp>
      <p:pic>
        <p:nvPicPr>
          <p:cNvPr id="7" name="image16.png">
            <a:extLst>
              <a:ext uri="{FF2B5EF4-FFF2-40B4-BE49-F238E27FC236}">
                <a16:creationId xmlns:a16="http://schemas.microsoft.com/office/drawing/2014/main" id="{3403E590-4AB8-493D-8A7C-DC2508466856}"/>
              </a:ext>
            </a:extLst>
          </p:cNvPr>
          <p:cNvPicPr/>
          <p:nvPr/>
        </p:nvPicPr>
        <p:blipFill>
          <a:blip r:embed="rId3"/>
          <a:srcRect/>
          <a:stretch>
            <a:fillRect/>
          </a:stretch>
        </p:blipFill>
        <p:spPr>
          <a:xfrm>
            <a:off x="172983" y="2606207"/>
            <a:ext cx="5821127" cy="4122615"/>
          </a:xfrm>
          <a:prstGeom prst="rect">
            <a:avLst/>
          </a:prstGeom>
          <a:ln/>
        </p:spPr>
      </p:pic>
      <p:sp>
        <p:nvSpPr>
          <p:cNvPr id="8" name="Content Placeholder 8">
            <a:extLst>
              <a:ext uri="{FF2B5EF4-FFF2-40B4-BE49-F238E27FC236}">
                <a16:creationId xmlns:a16="http://schemas.microsoft.com/office/drawing/2014/main" id="{C7873108-F654-4A83-B8C8-855E1C0EA34A}"/>
              </a:ext>
            </a:extLst>
          </p:cNvPr>
          <p:cNvSpPr>
            <a:spLocks noGrp="1"/>
          </p:cNvSpPr>
          <p:nvPr>
            <p:ph idx="1"/>
          </p:nvPr>
        </p:nvSpPr>
        <p:spPr>
          <a:xfrm>
            <a:off x="5609435" y="3318763"/>
            <a:ext cx="4099607" cy="2236334"/>
          </a:xfrm>
        </p:spPr>
        <p:txBody>
          <a:bodyPr>
            <a:normAutofit lnSpcReduction="10000"/>
          </a:bodyPr>
          <a:lstStyle/>
          <a:p>
            <a:pPr>
              <a:buClr>
                <a:srgbClr val="FABE5C"/>
              </a:buClr>
            </a:pPr>
            <a:r>
              <a:rPr lang="en-US" sz="2400" dirty="0"/>
              <a:t>Colored each point by it’s category</a:t>
            </a:r>
          </a:p>
          <a:p>
            <a:pPr>
              <a:buClr>
                <a:srgbClr val="FABE5C"/>
              </a:buClr>
            </a:pPr>
            <a:r>
              <a:rPr lang="en-US" sz="2400" dirty="0"/>
              <a:t>The label/color of each points can indicate qualitative/categorical property of material</a:t>
            </a:r>
          </a:p>
        </p:txBody>
      </p:sp>
      <p:pic>
        <p:nvPicPr>
          <p:cNvPr id="9" name="Picture 8">
            <a:extLst>
              <a:ext uri="{FF2B5EF4-FFF2-40B4-BE49-F238E27FC236}">
                <a16:creationId xmlns:a16="http://schemas.microsoft.com/office/drawing/2014/main" id="{C53A0BF0-2E41-497A-B216-69054322432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50640" y="5866862"/>
            <a:ext cx="972030" cy="972030"/>
          </a:xfrm>
          <a:prstGeom prst="rect">
            <a:avLst/>
          </a:prstGeom>
        </p:spPr>
      </p:pic>
      <p:pic>
        <p:nvPicPr>
          <p:cNvPr id="10" name="Picture 4" descr="Image result for Fumio ohuchi uw">
            <a:extLst>
              <a:ext uri="{FF2B5EF4-FFF2-40B4-BE49-F238E27FC236}">
                <a16:creationId xmlns:a16="http://schemas.microsoft.com/office/drawing/2014/main" id="{D270D448-9C90-437E-9D46-B0B131CEE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2670" y="5833684"/>
            <a:ext cx="804967" cy="100520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95ACFE1-BBDC-4C57-A96F-6DC6C5EA57C6}"/>
              </a:ext>
            </a:extLst>
          </p:cNvPr>
          <p:cNvSpPr/>
          <p:nvPr/>
        </p:nvSpPr>
        <p:spPr>
          <a:xfrm>
            <a:off x="5048783" y="6336288"/>
            <a:ext cx="2101857" cy="646331"/>
          </a:xfrm>
          <a:prstGeom prst="rect">
            <a:avLst/>
          </a:prstGeom>
        </p:spPr>
        <p:txBody>
          <a:bodyPr wrap="none">
            <a:spAutoFit/>
          </a:bodyPr>
          <a:lstStyle/>
          <a:p>
            <a:r>
              <a:rPr lang="en-US" dirty="0"/>
              <a:t>Jimin Qian (MSE)</a:t>
            </a:r>
          </a:p>
          <a:p>
            <a:r>
              <a:rPr lang="en-US" dirty="0"/>
              <a:t>Fumio Ohuchi (MSE)</a:t>
            </a:r>
          </a:p>
        </p:txBody>
      </p:sp>
    </p:spTree>
    <p:extLst>
      <p:ext uri="{BB962C8B-B14F-4D97-AF65-F5344CB8AC3E}">
        <p14:creationId xmlns:p14="http://schemas.microsoft.com/office/powerpoint/2010/main" val="3013292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535940" y="1557020"/>
            <a:ext cx="7236459" cy="4426853"/>
          </a:xfrm>
          <a:prstGeom prst="rect">
            <a:avLst/>
          </a:prstGeom>
        </p:spPr>
        <p:txBody>
          <a:bodyPr vert="horz" wrap="square" lIns="0" tIns="66040" rIns="0" bIns="0" rtlCol="0">
            <a:spAutoFit/>
          </a:bodyPr>
          <a:lstStyle/>
          <a:p>
            <a:pPr marL="755650" lvl="1" indent="-285750">
              <a:lnSpc>
                <a:spcPct val="100000"/>
              </a:lnSpc>
              <a:spcBef>
                <a:spcPts val="305"/>
              </a:spcBef>
              <a:buFont typeface="Arial"/>
              <a:buChar char="–"/>
              <a:tabLst>
                <a:tab pos="755650" algn="l"/>
              </a:tabLst>
            </a:pPr>
            <a:r>
              <a:rPr sz="2800" spc="-5" dirty="0">
                <a:latin typeface="Calibri"/>
                <a:cs typeface="Calibri"/>
              </a:rPr>
              <a:t>Deep domain</a:t>
            </a:r>
            <a:r>
              <a:rPr sz="2800" spc="15" dirty="0">
                <a:latin typeface="Calibri"/>
                <a:cs typeface="Calibri"/>
              </a:rPr>
              <a:t> </a:t>
            </a:r>
            <a:r>
              <a:rPr sz="2800" spc="-10" dirty="0">
                <a:latin typeface="Calibri"/>
                <a:cs typeface="Calibri"/>
              </a:rPr>
              <a:t>knowledge</a:t>
            </a:r>
            <a:endParaRPr sz="2800" dirty="0">
              <a:latin typeface="Calibri"/>
              <a:cs typeface="Calibri"/>
            </a:endParaRPr>
          </a:p>
          <a:p>
            <a:pPr marL="755650" lvl="1" indent="-285750">
              <a:lnSpc>
                <a:spcPct val="100000"/>
              </a:lnSpc>
              <a:spcBef>
                <a:spcPts val="340"/>
              </a:spcBef>
              <a:buFont typeface="Arial"/>
              <a:buChar char="–"/>
              <a:tabLst>
                <a:tab pos="755650" algn="l"/>
              </a:tabLst>
            </a:pPr>
            <a:r>
              <a:rPr sz="2800" spc="-20" dirty="0">
                <a:latin typeface="Calibri"/>
                <a:cs typeface="Calibri"/>
              </a:rPr>
              <a:t>Data</a:t>
            </a:r>
            <a:r>
              <a:rPr sz="2800" spc="-5" dirty="0">
                <a:latin typeface="Calibri"/>
                <a:cs typeface="Calibri"/>
              </a:rPr>
              <a:t> Science</a:t>
            </a:r>
            <a:endParaRPr sz="2800" dirty="0">
              <a:latin typeface="Calibri"/>
              <a:cs typeface="Calibri"/>
            </a:endParaRPr>
          </a:p>
          <a:p>
            <a:pPr marL="1155700" lvl="2" indent="-228600">
              <a:lnSpc>
                <a:spcPct val="100000"/>
              </a:lnSpc>
              <a:spcBef>
                <a:spcPts val="305"/>
              </a:spcBef>
              <a:buFont typeface="Arial"/>
              <a:buChar char="•"/>
              <a:tabLst>
                <a:tab pos="1155700" algn="l"/>
              </a:tabLst>
            </a:pPr>
            <a:r>
              <a:rPr sz="2400" spc="-20" dirty="0">
                <a:latin typeface="Calibri"/>
                <a:cs typeface="Calibri"/>
              </a:rPr>
              <a:t>Data</a:t>
            </a:r>
            <a:r>
              <a:rPr sz="2400" spc="-10" dirty="0">
                <a:latin typeface="Calibri"/>
                <a:cs typeface="Calibri"/>
              </a:rPr>
              <a:t> management</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5" dirty="0">
                <a:latin typeface="Calibri"/>
                <a:cs typeface="Calibri"/>
              </a:rPr>
              <a:t>Databases, scalable </a:t>
            </a:r>
            <a:r>
              <a:rPr sz="2000" spc="-10" dirty="0">
                <a:latin typeface="Calibri"/>
                <a:cs typeface="Calibri"/>
              </a:rPr>
              <a:t>data </a:t>
            </a:r>
            <a:r>
              <a:rPr sz="2000" spc="-5" dirty="0">
                <a:latin typeface="Calibri"/>
                <a:cs typeface="Calibri"/>
              </a:rPr>
              <a:t>handling, </a:t>
            </a:r>
            <a:r>
              <a:rPr sz="2000" spc="-10" dirty="0">
                <a:latin typeface="Calibri"/>
                <a:cs typeface="Calibri"/>
              </a:rPr>
              <a:t>data</a:t>
            </a:r>
            <a:r>
              <a:rPr sz="2000" spc="5" dirty="0">
                <a:latin typeface="Calibri"/>
                <a:cs typeface="Calibri"/>
              </a:rPr>
              <a:t> </a:t>
            </a:r>
            <a:r>
              <a:rPr sz="2000" spc="-10" dirty="0">
                <a:latin typeface="Calibri"/>
                <a:cs typeface="Calibri"/>
              </a:rPr>
              <a:t>curation</a:t>
            </a:r>
            <a:endParaRPr sz="2000" dirty="0">
              <a:latin typeface="Calibri"/>
              <a:cs typeface="Calibri"/>
            </a:endParaRPr>
          </a:p>
          <a:p>
            <a:pPr marL="1155700" lvl="2" indent="-228600">
              <a:lnSpc>
                <a:spcPct val="100000"/>
              </a:lnSpc>
              <a:spcBef>
                <a:spcPts val="229"/>
              </a:spcBef>
              <a:buFont typeface="Arial"/>
              <a:buChar char="•"/>
              <a:tabLst>
                <a:tab pos="1155700" algn="l"/>
              </a:tabLst>
            </a:pPr>
            <a:r>
              <a:rPr sz="2400" spc="-5" dirty="0">
                <a:latin typeface="Calibri"/>
                <a:cs typeface="Calibri"/>
              </a:rPr>
              <a:t>Machine learning</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10" dirty="0">
                <a:latin typeface="Calibri"/>
                <a:cs typeface="Calibri"/>
              </a:rPr>
              <a:t>Regression </a:t>
            </a:r>
            <a:r>
              <a:rPr sz="2000" dirty="0">
                <a:latin typeface="Calibri"/>
                <a:cs typeface="Calibri"/>
              </a:rPr>
              <a:t>&amp;</a:t>
            </a:r>
            <a:r>
              <a:rPr sz="2000" spc="-5" dirty="0">
                <a:latin typeface="Calibri"/>
                <a:cs typeface="Calibri"/>
              </a:rPr>
              <a:t> classification</a:t>
            </a:r>
            <a:endParaRPr sz="2000" dirty="0">
              <a:latin typeface="Calibri"/>
              <a:cs typeface="Calibri"/>
            </a:endParaRPr>
          </a:p>
          <a:p>
            <a:pPr marL="1612900" lvl="3" indent="-228600">
              <a:lnSpc>
                <a:spcPct val="100000"/>
              </a:lnSpc>
              <a:spcBef>
                <a:spcPts val="229"/>
              </a:spcBef>
              <a:buFont typeface="Arial"/>
              <a:buChar char="–"/>
              <a:tabLst>
                <a:tab pos="1612900" algn="l"/>
              </a:tabLst>
            </a:pPr>
            <a:r>
              <a:rPr sz="2000" dirty="0">
                <a:latin typeface="Calibri"/>
                <a:cs typeface="Calibri"/>
              </a:rPr>
              <a:t>Supervised &amp;</a:t>
            </a:r>
            <a:r>
              <a:rPr sz="2000" spc="-15" dirty="0">
                <a:latin typeface="Calibri"/>
                <a:cs typeface="Calibri"/>
              </a:rPr>
              <a:t> </a:t>
            </a:r>
            <a:r>
              <a:rPr sz="2000" spc="-5" dirty="0">
                <a:latin typeface="Calibri"/>
                <a:cs typeface="Calibri"/>
              </a:rPr>
              <a:t>unsupervised</a:t>
            </a:r>
            <a:endParaRPr sz="2000" dirty="0">
              <a:latin typeface="Calibri"/>
              <a:cs typeface="Calibri"/>
            </a:endParaRPr>
          </a:p>
          <a:p>
            <a:pPr marL="1155700" lvl="2" indent="-228600">
              <a:lnSpc>
                <a:spcPct val="100000"/>
              </a:lnSpc>
              <a:spcBef>
                <a:spcPts val="270"/>
              </a:spcBef>
              <a:buFont typeface="Arial"/>
              <a:buChar char="•"/>
              <a:tabLst>
                <a:tab pos="1155700" algn="l"/>
              </a:tabLst>
            </a:pPr>
            <a:r>
              <a:rPr sz="2400" spc="-15" dirty="0">
                <a:latin typeface="Calibri"/>
                <a:cs typeface="Calibri"/>
              </a:rPr>
              <a:t>Statistics</a:t>
            </a:r>
            <a:endParaRPr sz="2400" dirty="0">
              <a:latin typeface="Calibri"/>
              <a:cs typeface="Calibri"/>
            </a:endParaRPr>
          </a:p>
          <a:p>
            <a:pPr marL="1155700" lvl="2" indent="-228600">
              <a:lnSpc>
                <a:spcPct val="100000"/>
              </a:lnSpc>
              <a:spcBef>
                <a:spcPts val="285"/>
              </a:spcBef>
              <a:buFont typeface="Arial"/>
              <a:buChar char="•"/>
              <a:tabLst>
                <a:tab pos="1155700" algn="l"/>
              </a:tabLst>
            </a:pPr>
            <a:r>
              <a:rPr sz="2400" spc="-10" dirty="0">
                <a:solidFill>
                  <a:srgbClr val="FF0000"/>
                </a:solidFill>
                <a:latin typeface="Calibri"/>
                <a:cs typeface="Calibri"/>
              </a:rPr>
              <a:t>Visualization</a:t>
            </a:r>
            <a:endParaRPr lang="en-US" sz="2400" spc="-10" dirty="0">
              <a:solidFill>
                <a:srgbClr val="FF0000"/>
              </a:solidFill>
              <a:latin typeface="Calibri"/>
              <a:cs typeface="Calibri"/>
            </a:endParaRPr>
          </a:p>
          <a:p>
            <a:pPr marL="1155700" lvl="2" indent="-228600">
              <a:spcBef>
                <a:spcPts val="285"/>
              </a:spcBef>
              <a:buFont typeface="Arial"/>
              <a:buChar char="•"/>
              <a:tabLst>
                <a:tab pos="1155700" algn="l"/>
              </a:tabLst>
            </a:pPr>
            <a:r>
              <a:rPr lang="en-US" sz="2400" spc="-10" dirty="0">
                <a:cs typeface="Calibri"/>
              </a:rPr>
              <a:t>Software</a:t>
            </a:r>
            <a:r>
              <a:rPr lang="en-US" sz="2400" spc="-30" dirty="0">
                <a:cs typeface="Calibri"/>
              </a:rPr>
              <a:t> </a:t>
            </a:r>
            <a:r>
              <a:rPr lang="en-US" sz="2400" spc="-5" dirty="0">
                <a:cs typeface="Calibri"/>
              </a:rPr>
              <a:t>engineering</a:t>
            </a:r>
            <a:endParaRPr lang="en-US" sz="2400" dirty="0">
              <a:cs typeface="Calibri"/>
            </a:endParaRPr>
          </a:p>
          <a:p>
            <a:pPr marL="1155700" lvl="2" indent="-228600">
              <a:lnSpc>
                <a:spcPct val="100000"/>
              </a:lnSpc>
              <a:spcBef>
                <a:spcPts val="285"/>
              </a:spcBef>
              <a:buFont typeface="Arial"/>
              <a:buChar char="•"/>
              <a:tabLst>
                <a:tab pos="1155700" algn="l"/>
              </a:tabLst>
            </a:pPr>
            <a:endParaRPr sz="2400" dirty="0">
              <a:latin typeface="Calibri"/>
              <a:cs typeface="Calibri"/>
            </a:endParaRPr>
          </a:p>
        </p:txBody>
      </p:sp>
      <p:sp>
        <p:nvSpPr>
          <p:cNvPr id="6" name="object 6"/>
          <p:cNvSpPr/>
          <p:nvPr/>
        </p:nvSpPr>
        <p:spPr>
          <a:xfrm>
            <a:off x="5361180" y="4128785"/>
            <a:ext cx="3546541" cy="2361477"/>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1633300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127216" y="464312"/>
            <a:ext cx="2890520" cy="695960"/>
          </a:xfrm>
          <a:prstGeom prst="rect">
            <a:avLst/>
          </a:prstGeom>
        </p:spPr>
        <p:txBody>
          <a:bodyPr vert="horz" wrap="square" lIns="0" tIns="12700" rIns="0" bIns="0" rtlCol="0">
            <a:spAutoFit/>
          </a:bodyPr>
          <a:lstStyle/>
          <a:p>
            <a:pPr marL="12700">
              <a:lnSpc>
                <a:spcPct val="100000"/>
              </a:lnSpc>
              <a:spcBef>
                <a:spcPts val="100"/>
              </a:spcBef>
            </a:pPr>
            <a:r>
              <a:rPr spc="-10" dirty="0"/>
              <a:t>Visualization</a:t>
            </a:r>
          </a:p>
        </p:txBody>
      </p:sp>
      <p:sp>
        <p:nvSpPr>
          <p:cNvPr id="4" name="object 4"/>
          <p:cNvSpPr txBox="1"/>
          <p:nvPr/>
        </p:nvSpPr>
        <p:spPr>
          <a:xfrm>
            <a:off x="535940" y="1607820"/>
            <a:ext cx="7724140" cy="997709"/>
          </a:xfrm>
          <a:prstGeom prst="rect">
            <a:avLst/>
          </a:prstGeom>
        </p:spPr>
        <p:txBody>
          <a:bodyPr vert="horz" wrap="square" lIns="0" tIns="12700" rIns="0" bIns="0" rtlCol="0">
            <a:spAutoFit/>
          </a:bodyPr>
          <a:lstStyle/>
          <a:p>
            <a:pPr marL="355600" marR="128905" indent="-342900">
              <a:lnSpc>
                <a:spcPct val="100000"/>
              </a:lnSpc>
              <a:spcBef>
                <a:spcPts val="100"/>
              </a:spcBef>
              <a:buFont typeface="Arial"/>
              <a:buChar char="•"/>
              <a:tabLst>
                <a:tab pos="354965" algn="l"/>
                <a:tab pos="355600" algn="l"/>
              </a:tabLst>
            </a:pPr>
            <a:r>
              <a:rPr sz="3200" spc="-5" dirty="0">
                <a:latin typeface="Calibri"/>
                <a:cs typeface="Calibri"/>
              </a:rPr>
              <a:t>How </a:t>
            </a:r>
            <a:r>
              <a:rPr sz="3200" spc="-10" dirty="0">
                <a:latin typeface="Calibri"/>
                <a:cs typeface="Calibri"/>
              </a:rPr>
              <a:t>can </a:t>
            </a:r>
            <a:r>
              <a:rPr sz="3200" spc="-15" dirty="0">
                <a:latin typeface="Calibri"/>
                <a:cs typeface="Calibri"/>
              </a:rPr>
              <a:t>you </a:t>
            </a:r>
            <a:r>
              <a:rPr sz="3200" spc="-25" dirty="0">
                <a:latin typeface="Calibri"/>
                <a:cs typeface="Calibri"/>
              </a:rPr>
              <a:t>convey </a:t>
            </a:r>
            <a:r>
              <a:rPr sz="3200" dirty="0">
                <a:latin typeface="Calibri"/>
                <a:cs typeface="Calibri"/>
              </a:rPr>
              <a:t>a </a:t>
            </a:r>
            <a:r>
              <a:rPr sz="3200" spc="-15" dirty="0">
                <a:latin typeface="Calibri"/>
                <a:cs typeface="Calibri"/>
              </a:rPr>
              <a:t>complex </a:t>
            </a:r>
            <a:r>
              <a:rPr sz="3200" spc="-10" dirty="0">
                <a:latin typeface="Calibri"/>
                <a:cs typeface="Calibri"/>
              </a:rPr>
              <a:t>multivariate  </a:t>
            </a:r>
            <a:r>
              <a:rPr sz="3200" spc="-20" dirty="0">
                <a:latin typeface="Calibri"/>
                <a:cs typeface="Calibri"/>
              </a:rPr>
              <a:t>data </a:t>
            </a:r>
            <a:r>
              <a:rPr sz="3200" spc="-10" dirty="0">
                <a:latin typeface="Calibri"/>
                <a:cs typeface="Calibri"/>
              </a:rPr>
              <a:t>set </a:t>
            </a:r>
            <a:r>
              <a:rPr sz="3200" spc="-15" dirty="0">
                <a:latin typeface="Calibri"/>
                <a:cs typeface="Calibri"/>
              </a:rPr>
              <a:t>to </a:t>
            </a:r>
            <a:r>
              <a:rPr sz="3200" spc="-25" dirty="0">
                <a:latin typeface="Calibri"/>
                <a:cs typeface="Calibri"/>
              </a:rPr>
              <a:t>stakeholders </a:t>
            </a:r>
            <a:r>
              <a:rPr sz="3200" dirty="0">
                <a:latin typeface="Calibri"/>
                <a:cs typeface="Calibri"/>
              </a:rPr>
              <a:t>&amp;</a:t>
            </a:r>
            <a:r>
              <a:rPr sz="3200" spc="60" dirty="0">
                <a:latin typeface="Calibri"/>
                <a:cs typeface="Calibri"/>
              </a:rPr>
              <a:t> </a:t>
            </a:r>
            <a:r>
              <a:rPr sz="3200" spc="-15" dirty="0">
                <a:latin typeface="Calibri"/>
                <a:cs typeface="Calibri"/>
              </a:rPr>
              <a:t>peers?</a:t>
            </a:r>
            <a:endParaRPr sz="3200" dirty="0">
              <a:latin typeface="Calibri"/>
              <a:cs typeface="Calibri"/>
            </a:endParaRPr>
          </a:p>
        </p:txBody>
      </p:sp>
      <p:pic>
        <p:nvPicPr>
          <p:cNvPr id="5122" name="Picture 2" descr="Figure 2">
            <a:extLst>
              <a:ext uri="{FF2B5EF4-FFF2-40B4-BE49-F238E27FC236}">
                <a16:creationId xmlns:a16="http://schemas.microsoft.com/office/drawing/2014/main" id="{70E5D768-3FB1-4130-ACC6-15EB9477EA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468" r="35924" b="33562"/>
          <a:stretch/>
        </p:blipFill>
        <p:spPr bwMode="auto">
          <a:xfrm>
            <a:off x="3020151" y="3225284"/>
            <a:ext cx="5995169" cy="269517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11">
            <a:extLst>
              <a:ext uri="{FF2B5EF4-FFF2-40B4-BE49-F238E27FC236}">
                <a16:creationId xmlns:a16="http://schemas.microsoft.com/office/drawing/2014/main" id="{2C20F3DE-EC63-4EC5-BE89-D708858DE8BB}"/>
              </a:ext>
            </a:extLst>
          </p:cNvPr>
          <p:cNvPicPr>
            <a:picLocks noChangeAspect="1"/>
          </p:cNvPicPr>
          <p:nvPr/>
        </p:nvPicPr>
        <p:blipFill>
          <a:blip r:embed="rId5"/>
          <a:stretch>
            <a:fillRect/>
          </a:stretch>
        </p:blipFill>
        <p:spPr>
          <a:xfrm>
            <a:off x="188657" y="3666887"/>
            <a:ext cx="2178050" cy="1847772"/>
          </a:xfrm>
          <a:prstGeom prst="rect">
            <a:avLst/>
          </a:prstGeom>
        </p:spPr>
      </p:pic>
      <p:sp>
        <p:nvSpPr>
          <p:cNvPr id="7" name="椭圆 13">
            <a:extLst>
              <a:ext uri="{FF2B5EF4-FFF2-40B4-BE49-F238E27FC236}">
                <a16:creationId xmlns:a16="http://schemas.microsoft.com/office/drawing/2014/main" id="{D42597E7-F708-46A5-96FB-E63B4C05A138}"/>
              </a:ext>
            </a:extLst>
          </p:cNvPr>
          <p:cNvSpPr/>
          <p:nvPr/>
        </p:nvSpPr>
        <p:spPr>
          <a:xfrm rot="20456813">
            <a:off x="1233724" y="4821119"/>
            <a:ext cx="935038" cy="452438"/>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BA7EA7-857F-4661-BF11-6BDE70DE017B}"/>
              </a:ext>
            </a:extLst>
          </p:cNvPr>
          <p:cNvSpPr/>
          <p:nvPr/>
        </p:nvSpPr>
        <p:spPr>
          <a:xfrm>
            <a:off x="1185488" y="2848766"/>
            <a:ext cx="7331109" cy="369332"/>
          </a:xfrm>
          <a:prstGeom prst="rect">
            <a:avLst/>
          </a:prstGeom>
        </p:spPr>
        <p:txBody>
          <a:bodyPr wrap="none">
            <a:spAutoFit/>
          </a:bodyPr>
          <a:lstStyle/>
          <a:p>
            <a:r>
              <a:rPr lang="en-US" spc="-25" dirty="0">
                <a:cs typeface="Calibri"/>
              </a:rPr>
              <a:t>Mapping 4-component array defined on the surface of 2 torus to 2D vector plot</a:t>
            </a:r>
            <a:endParaRPr lang="en-US" dirty="0"/>
          </a:p>
        </p:txBody>
      </p:sp>
      <p:sp>
        <p:nvSpPr>
          <p:cNvPr id="11" name="Rectangle 10">
            <a:extLst>
              <a:ext uri="{FF2B5EF4-FFF2-40B4-BE49-F238E27FC236}">
                <a16:creationId xmlns:a16="http://schemas.microsoft.com/office/drawing/2014/main" id="{0490334D-0817-45BA-BB1A-25798665D5CB}"/>
              </a:ext>
            </a:extLst>
          </p:cNvPr>
          <p:cNvSpPr/>
          <p:nvPr/>
        </p:nvSpPr>
        <p:spPr>
          <a:xfrm>
            <a:off x="5304884" y="6273514"/>
            <a:ext cx="3211713" cy="369332"/>
          </a:xfrm>
          <a:prstGeom prst="rect">
            <a:avLst/>
          </a:prstGeom>
        </p:spPr>
        <p:txBody>
          <a:bodyPr wrap="none">
            <a:spAutoFit/>
          </a:bodyPr>
          <a:lstStyle/>
          <a:p>
            <a:r>
              <a:rPr lang="en-US" dirty="0"/>
              <a:t>Ref: Phys. Rev. Lett. 120, 087402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 little about me</a:t>
            </a:r>
          </a:p>
        </p:txBody>
      </p:sp>
      <p:sp>
        <p:nvSpPr>
          <p:cNvPr id="4" name="Rectangle 3">
            <a:extLst>
              <a:ext uri="{FF2B5EF4-FFF2-40B4-BE49-F238E27FC236}">
                <a16:creationId xmlns:a16="http://schemas.microsoft.com/office/drawing/2014/main" id="{30BBF0EA-59DB-4398-85CB-A6A5023D8CD1}"/>
              </a:ext>
            </a:extLst>
          </p:cNvPr>
          <p:cNvSpPr/>
          <p:nvPr/>
        </p:nvSpPr>
        <p:spPr>
          <a:xfrm>
            <a:off x="5106740" y="6147790"/>
            <a:ext cx="3851311" cy="369332"/>
          </a:xfrm>
          <a:prstGeom prst="rect">
            <a:avLst/>
          </a:prstGeom>
        </p:spPr>
        <p:txBody>
          <a:bodyPr wrap="none">
            <a:spAutoFit/>
          </a:bodyPr>
          <a:lstStyle/>
          <a:p>
            <a:r>
              <a:rPr lang="en-US" dirty="0">
                <a:hlinkClick r:id="rId2"/>
              </a:rPr>
              <a:t>http://faculty.washington.edu/tingcao/</a:t>
            </a:r>
            <a:endParaRPr lang="en-US" dirty="0"/>
          </a:p>
        </p:txBody>
      </p:sp>
      <p:pic>
        <p:nvPicPr>
          <p:cNvPr id="2050" name="Picture 2" descr="Image result for uw mse">
            <a:extLst>
              <a:ext uri="{FF2B5EF4-FFF2-40B4-BE49-F238E27FC236}">
                <a16:creationId xmlns:a16="http://schemas.microsoft.com/office/drawing/2014/main" id="{0D3F98D7-71EE-45AF-BC9C-30C739E94C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16"/>
          <a:stretch/>
        </p:blipFill>
        <p:spPr bwMode="auto">
          <a:xfrm>
            <a:off x="712032" y="2801131"/>
            <a:ext cx="3228975" cy="2145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E676AEC-28BC-4868-A371-694571CD0ECC}"/>
              </a:ext>
            </a:extLst>
          </p:cNvPr>
          <p:cNvPicPr>
            <a:picLocks noChangeAspect="1"/>
          </p:cNvPicPr>
          <p:nvPr/>
        </p:nvPicPr>
        <p:blipFill>
          <a:blip r:embed="rId4"/>
          <a:stretch>
            <a:fillRect/>
          </a:stretch>
        </p:blipFill>
        <p:spPr>
          <a:xfrm>
            <a:off x="4974236" y="2332766"/>
            <a:ext cx="3810000" cy="2857500"/>
          </a:xfrm>
          <a:prstGeom prst="rect">
            <a:avLst/>
          </a:prstGeom>
        </p:spPr>
      </p:pic>
      <p:sp>
        <p:nvSpPr>
          <p:cNvPr id="6" name="Rectangle 5">
            <a:extLst>
              <a:ext uri="{FF2B5EF4-FFF2-40B4-BE49-F238E27FC236}">
                <a16:creationId xmlns:a16="http://schemas.microsoft.com/office/drawing/2014/main" id="{44D9368C-8620-42CA-AFFF-557490CB5EDF}"/>
              </a:ext>
            </a:extLst>
          </p:cNvPr>
          <p:cNvSpPr/>
          <p:nvPr/>
        </p:nvSpPr>
        <p:spPr>
          <a:xfrm>
            <a:off x="1818847" y="2154680"/>
            <a:ext cx="1015343" cy="369332"/>
          </a:xfrm>
          <a:prstGeom prst="rect">
            <a:avLst/>
          </a:prstGeom>
        </p:spPr>
        <p:txBody>
          <a:bodyPr wrap="none">
            <a:spAutoFit/>
          </a:bodyPr>
          <a:lstStyle/>
          <a:p>
            <a:r>
              <a:rPr lang="en-US" spc="-10" dirty="0">
                <a:cs typeface="Calibri"/>
              </a:rPr>
              <a:t>UW-MSE</a:t>
            </a:r>
            <a:endParaRPr lang="en-US" dirty="0"/>
          </a:p>
        </p:txBody>
      </p:sp>
      <p:sp>
        <p:nvSpPr>
          <p:cNvPr id="8" name="Rectangle 7">
            <a:extLst>
              <a:ext uri="{FF2B5EF4-FFF2-40B4-BE49-F238E27FC236}">
                <a16:creationId xmlns:a16="http://schemas.microsoft.com/office/drawing/2014/main" id="{C4B3BDEA-D8FE-4D16-A4B1-1E28651A14BE}"/>
              </a:ext>
            </a:extLst>
          </p:cNvPr>
          <p:cNvSpPr/>
          <p:nvPr/>
        </p:nvSpPr>
        <p:spPr>
          <a:xfrm>
            <a:off x="6042957" y="1887910"/>
            <a:ext cx="1978875" cy="369332"/>
          </a:xfrm>
          <a:prstGeom prst="rect">
            <a:avLst/>
          </a:prstGeom>
        </p:spPr>
        <p:txBody>
          <a:bodyPr wrap="none">
            <a:spAutoFit/>
          </a:bodyPr>
          <a:lstStyle/>
          <a:p>
            <a:r>
              <a:rPr lang="en-US" spc="-10" dirty="0">
                <a:cs typeface="Calibri"/>
              </a:rPr>
              <a:t>Cao research group</a:t>
            </a:r>
            <a:endParaRPr lang="en-US" dirty="0"/>
          </a:p>
        </p:txBody>
      </p:sp>
    </p:spTree>
    <p:extLst>
      <p:ext uri="{BB962C8B-B14F-4D97-AF65-F5344CB8AC3E}">
        <p14:creationId xmlns:p14="http://schemas.microsoft.com/office/powerpoint/2010/main" val="4088569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535940" y="1557020"/>
            <a:ext cx="7236459" cy="4426853"/>
          </a:xfrm>
          <a:prstGeom prst="rect">
            <a:avLst/>
          </a:prstGeom>
        </p:spPr>
        <p:txBody>
          <a:bodyPr vert="horz" wrap="square" lIns="0" tIns="66040" rIns="0" bIns="0" rtlCol="0">
            <a:spAutoFit/>
          </a:bodyPr>
          <a:lstStyle/>
          <a:p>
            <a:pPr marL="755650" lvl="1" indent="-285750">
              <a:lnSpc>
                <a:spcPct val="100000"/>
              </a:lnSpc>
              <a:spcBef>
                <a:spcPts val="305"/>
              </a:spcBef>
              <a:buFont typeface="Arial"/>
              <a:buChar char="–"/>
              <a:tabLst>
                <a:tab pos="755650" algn="l"/>
              </a:tabLst>
            </a:pPr>
            <a:r>
              <a:rPr sz="2800" spc="-5" dirty="0">
                <a:latin typeface="Calibri"/>
                <a:cs typeface="Calibri"/>
              </a:rPr>
              <a:t>Deep domain</a:t>
            </a:r>
            <a:r>
              <a:rPr sz="2800" spc="15" dirty="0">
                <a:latin typeface="Calibri"/>
                <a:cs typeface="Calibri"/>
              </a:rPr>
              <a:t> </a:t>
            </a:r>
            <a:r>
              <a:rPr sz="2800" spc="-10" dirty="0">
                <a:latin typeface="Calibri"/>
                <a:cs typeface="Calibri"/>
              </a:rPr>
              <a:t>knowledge</a:t>
            </a:r>
            <a:endParaRPr sz="2800" dirty="0">
              <a:latin typeface="Calibri"/>
              <a:cs typeface="Calibri"/>
            </a:endParaRPr>
          </a:p>
          <a:p>
            <a:pPr marL="755650" lvl="1" indent="-285750">
              <a:lnSpc>
                <a:spcPct val="100000"/>
              </a:lnSpc>
              <a:spcBef>
                <a:spcPts val="340"/>
              </a:spcBef>
              <a:buFont typeface="Arial"/>
              <a:buChar char="–"/>
              <a:tabLst>
                <a:tab pos="755650" algn="l"/>
              </a:tabLst>
            </a:pPr>
            <a:r>
              <a:rPr sz="2800" spc="-20" dirty="0">
                <a:latin typeface="Calibri"/>
                <a:cs typeface="Calibri"/>
              </a:rPr>
              <a:t>Data</a:t>
            </a:r>
            <a:r>
              <a:rPr sz="2800" spc="-5" dirty="0">
                <a:latin typeface="Calibri"/>
                <a:cs typeface="Calibri"/>
              </a:rPr>
              <a:t> Science</a:t>
            </a:r>
            <a:endParaRPr sz="2800" dirty="0">
              <a:latin typeface="Calibri"/>
              <a:cs typeface="Calibri"/>
            </a:endParaRPr>
          </a:p>
          <a:p>
            <a:pPr marL="1155700" lvl="2" indent="-228600">
              <a:lnSpc>
                <a:spcPct val="100000"/>
              </a:lnSpc>
              <a:spcBef>
                <a:spcPts val="305"/>
              </a:spcBef>
              <a:buFont typeface="Arial"/>
              <a:buChar char="•"/>
              <a:tabLst>
                <a:tab pos="1155700" algn="l"/>
              </a:tabLst>
            </a:pPr>
            <a:r>
              <a:rPr sz="2400" spc="-20" dirty="0">
                <a:latin typeface="Calibri"/>
                <a:cs typeface="Calibri"/>
              </a:rPr>
              <a:t>Data</a:t>
            </a:r>
            <a:r>
              <a:rPr sz="2400" spc="-10" dirty="0">
                <a:latin typeface="Calibri"/>
                <a:cs typeface="Calibri"/>
              </a:rPr>
              <a:t> management</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5" dirty="0">
                <a:latin typeface="Calibri"/>
                <a:cs typeface="Calibri"/>
              </a:rPr>
              <a:t>Databases, scalable </a:t>
            </a:r>
            <a:r>
              <a:rPr sz="2000" spc="-10" dirty="0">
                <a:latin typeface="Calibri"/>
                <a:cs typeface="Calibri"/>
              </a:rPr>
              <a:t>data </a:t>
            </a:r>
            <a:r>
              <a:rPr sz="2000" spc="-5" dirty="0">
                <a:latin typeface="Calibri"/>
                <a:cs typeface="Calibri"/>
              </a:rPr>
              <a:t>handling, </a:t>
            </a:r>
            <a:r>
              <a:rPr sz="2000" spc="-10" dirty="0">
                <a:latin typeface="Calibri"/>
                <a:cs typeface="Calibri"/>
              </a:rPr>
              <a:t>data</a:t>
            </a:r>
            <a:r>
              <a:rPr sz="2000" spc="5" dirty="0">
                <a:latin typeface="Calibri"/>
                <a:cs typeface="Calibri"/>
              </a:rPr>
              <a:t> </a:t>
            </a:r>
            <a:r>
              <a:rPr sz="2000" spc="-10" dirty="0">
                <a:latin typeface="Calibri"/>
                <a:cs typeface="Calibri"/>
              </a:rPr>
              <a:t>curation</a:t>
            </a:r>
            <a:endParaRPr sz="2000" dirty="0">
              <a:latin typeface="Calibri"/>
              <a:cs typeface="Calibri"/>
            </a:endParaRPr>
          </a:p>
          <a:p>
            <a:pPr marL="1155700" lvl="2" indent="-228600">
              <a:lnSpc>
                <a:spcPct val="100000"/>
              </a:lnSpc>
              <a:spcBef>
                <a:spcPts val="229"/>
              </a:spcBef>
              <a:buFont typeface="Arial"/>
              <a:buChar char="•"/>
              <a:tabLst>
                <a:tab pos="1155700" algn="l"/>
              </a:tabLst>
            </a:pPr>
            <a:r>
              <a:rPr sz="2400" spc="-5" dirty="0">
                <a:latin typeface="Calibri"/>
                <a:cs typeface="Calibri"/>
              </a:rPr>
              <a:t>Machine learning</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10" dirty="0">
                <a:latin typeface="Calibri"/>
                <a:cs typeface="Calibri"/>
              </a:rPr>
              <a:t>Regression </a:t>
            </a:r>
            <a:r>
              <a:rPr sz="2000" dirty="0">
                <a:latin typeface="Calibri"/>
                <a:cs typeface="Calibri"/>
              </a:rPr>
              <a:t>&amp;</a:t>
            </a:r>
            <a:r>
              <a:rPr sz="2000" spc="-5" dirty="0">
                <a:latin typeface="Calibri"/>
                <a:cs typeface="Calibri"/>
              </a:rPr>
              <a:t> classification</a:t>
            </a:r>
            <a:endParaRPr sz="2000" dirty="0">
              <a:latin typeface="Calibri"/>
              <a:cs typeface="Calibri"/>
            </a:endParaRPr>
          </a:p>
          <a:p>
            <a:pPr marL="1612900" lvl="3" indent="-228600">
              <a:lnSpc>
                <a:spcPct val="100000"/>
              </a:lnSpc>
              <a:spcBef>
                <a:spcPts val="229"/>
              </a:spcBef>
              <a:buFont typeface="Arial"/>
              <a:buChar char="–"/>
              <a:tabLst>
                <a:tab pos="1612900" algn="l"/>
              </a:tabLst>
            </a:pPr>
            <a:r>
              <a:rPr sz="2000" dirty="0">
                <a:latin typeface="Calibri"/>
                <a:cs typeface="Calibri"/>
              </a:rPr>
              <a:t>Supervised &amp;</a:t>
            </a:r>
            <a:r>
              <a:rPr sz="2000" spc="-15" dirty="0">
                <a:latin typeface="Calibri"/>
                <a:cs typeface="Calibri"/>
              </a:rPr>
              <a:t> </a:t>
            </a:r>
            <a:r>
              <a:rPr sz="2000" spc="-5" dirty="0">
                <a:latin typeface="Calibri"/>
                <a:cs typeface="Calibri"/>
              </a:rPr>
              <a:t>unsupervised</a:t>
            </a:r>
            <a:endParaRPr sz="2000" dirty="0">
              <a:latin typeface="Calibri"/>
              <a:cs typeface="Calibri"/>
            </a:endParaRPr>
          </a:p>
          <a:p>
            <a:pPr marL="1155700" lvl="2" indent="-228600">
              <a:lnSpc>
                <a:spcPct val="100000"/>
              </a:lnSpc>
              <a:spcBef>
                <a:spcPts val="270"/>
              </a:spcBef>
              <a:buFont typeface="Arial"/>
              <a:buChar char="•"/>
              <a:tabLst>
                <a:tab pos="1155700" algn="l"/>
              </a:tabLst>
            </a:pPr>
            <a:r>
              <a:rPr sz="2400" spc="-15" dirty="0">
                <a:latin typeface="Calibri"/>
                <a:cs typeface="Calibri"/>
              </a:rPr>
              <a:t>Statistics</a:t>
            </a:r>
            <a:endParaRPr sz="2400" dirty="0">
              <a:latin typeface="Calibri"/>
              <a:cs typeface="Calibri"/>
            </a:endParaRPr>
          </a:p>
          <a:p>
            <a:pPr marL="1155700" lvl="2" indent="-228600">
              <a:lnSpc>
                <a:spcPct val="100000"/>
              </a:lnSpc>
              <a:spcBef>
                <a:spcPts val="285"/>
              </a:spcBef>
              <a:buFont typeface="Arial"/>
              <a:buChar char="•"/>
              <a:tabLst>
                <a:tab pos="1155700" algn="l"/>
              </a:tabLst>
            </a:pPr>
            <a:r>
              <a:rPr sz="2400" spc="-10" dirty="0">
                <a:latin typeface="Calibri"/>
                <a:cs typeface="Calibri"/>
              </a:rPr>
              <a:t>Visualization</a:t>
            </a:r>
            <a:endParaRPr lang="en-US" sz="2400" spc="-10" dirty="0">
              <a:latin typeface="Calibri"/>
              <a:cs typeface="Calibri"/>
            </a:endParaRPr>
          </a:p>
          <a:p>
            <a:pPr marL="1155700" lvl="2" indent="-228600">
              <a:spcBef>
                <a:spcPts val="285"/>
              </a:spcBef>
              <a:buFont typeface="Arial"/>
              <a:buChar char="•"/>
              <a:tabLst>
                <a:tab pos="1155700" algn="l"/>
              </a:tabLst>
            </a:pPr>
            <a:r>
              <a:rPr lang="en-US" sz="2400" spc="-10" dirty="0">
                <a:solidFill>
                  <a:srgbClr val="FF0000"/>
                </a:solidFill>
                <a:cs typeface="Calibri"/>
              </a:rPr>
              <a:t>Software</a:t>
            </a:r>
            <a:r>
              <a:rPr lang="en-US" sz="2400" spc="-30" dirty="0">
                <a:solidFill>
                  <a:srgbClr val="FF0000"/>
                </a:solidFill>
                <a:cs typeface="Calibri"/>
              </a:rPr>
              <a:t> </a:t>
            </a:r>
            <a:r>
              <a:rPr lang="en-US" sz="2400" spc="-5" dirty="0">
                <a:solidFill>
                  <a:srgbClr val="FF0000"/>
                </a:solidFill>
                <a:cs typeface="Calibri"/>
              </a:rPr>
              <a:t>engineering</a:t>
            </a:r>
            <a:endParaRPr lang="en-US" sz="2400" dirty="0">
              <a:solidFill>
                <a:srgbClr val="FF0000"/>
              </a:solidFill>
              <a:cs typeface="Calibri"/>
            </a:endParaRPr>
          </a:p>
          <a:p>
            <a:pPr marL="1155700" lvl="2" indent="-228600">
              <a:lnSpc>
                <a:spcPct val="100000"/>
              </a:lnSpc>
              <a:spcBef>
                <a:spcPts val="285"/>
              </a:spcBef>
              <a:buFont typeface="Arial"/>
              <a:buChar char="•"/>
              <a:tabLst>
                <a:tab pos="1155700" algn="l"/>
              </a:tabLst>
            </a:pPr>
            <a:endParaRPr sz="2400" dirty="0">
              <a:latin typeface="Calibri"/>
              <a:cs typeface="Calibri"/>
            </a:endParaRPr>
          </a:p>
        </p:txBody>
      </p:sp>
      <p:sp>
        <p:nvSpPr>
          <p:cNvPr id="6" name="object 6"/>
          <p:cNvSpPr/>
          <p:nvPr/>
        </p:nvSpPr>
        <p:spPr>
          <a:xfrm>
            <a:off x="5361180" y="4128785"/>
            <a:ext cx="3546541" cy="2361477"/>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427556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29980" y="464312"/>
            <a:ext cx="4882515" cy="695960"/>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40" y="1607820"/>
            <a:ext cx="6109335" cy="51308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200" spc="-60" dirty="0">
                <a:latin typeface="Calibri"/>
                <a:cs typeface="Calibri"/>
              </a:rPr>
              <a:t>Your </a:t>
            </a:r>
            <a:r>
              <a:rPr sz="3200" spc="-10" dirty="0">
                <a:latin typeface="Calibri"/>
                <a:cs typeface="Calibri"/>
              </a:rPr>
              <a:t>code </a:t>
            </a:r>
            <a:r>
              <a:rPr sz="3200" spc="-5" dirty="0">
                <a:latin typeface="Calibri"/>
                <a:cs typeface="Calibri"/>
              </a:rPr>
              <a:t>should not look </a:t>
            </a:r>
            <a:r>
              <a:rPr sz="3200" spc="-30" dirty="0">
                <a:latin typeface="Calibri"/>
                <a:cs typeface="Calibri"/>
              </a:rPr>
              <a:t>like</a:t>
            </a:r>
            <a:r>
              <a:rPr sz="3200" spc="75" dirty="0">
                <a:latin typeface="Calibri"/>
                <a:cs typeface="Calibri"/>
              </a:rPr>
              <a:t> </a:t>
            </a:r>
            <a:r>
              <a:rPr sz="3200" spc="-5" dirty="0">
                <a:latin typeface="Calibri"/>
                <a:cs typeface="Calibri"/>
              </a:rPr>
              <a:t>this:</a:t>
            </a:r>
            <a:endParaRPr sz="3200">
              <a:latin typeface="Calibri"/>
              <a:cs typeface="Calibri"/>
            </a:endParaRPr>
          </a:p>
        </p:txBody>
      </p:sp>
      <p:sp>
        <p:nvSpPr>
          <p:cNvPr id="5" name="object 5"/>
          <p:cNvSpPr/>
          <p:nvPr/>
        </p:nvSpPr>
        <p:spPr>
          <a:xfrm>
            <a:off x="1865733" y="2534103"/>
            <a:ext cx="5355615" cy="390624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29980" y="464312"/>
            <a:ext cx="4882515" cy="695960"/>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40" y="1607820"/>
            <a:ext cx="7929880" cy="2757170"/>
          </a:xfrm>
          <a:prstGeom prst="rect">
            <a:avLst/>
          </a:prstGeom>
        </p:spPr>
        <p:txBody>
          <a:bodyPr vert="horz" wrap="square" lIns="0" tIns="12700" rIns="0" bIns="0" rtlCol="0">
            <a:spAutoFit/>
          </a:bodyPr>
          <a:lstStyle/>
          <a:p>
            <a:pPr marL="355600" marR="239395" indent="-342900">
              <a:lnSpc>
                <a:spcPct val="100000"/>
              </a:lnSpc>
              <a:spcBef>
                <a:spcPts val="100"/>
              </a:spcBef>
              <a:buFont typeface="Arial"/>
              <a:buChar char="•"/>
              <a:tabLst>
                <a:tab pos="354965" algn="l"/>
                <a:tab pos="355600" algn="l"/>
              </a:tabLst>
            </a:pPr>
            <a:r>
              <a:rPr sz="3200" spc="-5" dirty="0">
                <a:latin typeface="Calibri"/>
                <a:cs typeface="Calibri"/>
              </a:rPr>
              <a:t>Scientific </a:t>
            </a:r>
            <a:r>
              <a:rPr sz="3200" dirty="0">
                <a:latin typeface="Calibri"/>
                <a:cs typeface="Calibri"/>
              </a:rPr>
              <a:t>and </a:t>
            </a:r>
            <a:r>
              <a:rPr sz="3200" spc="-5" dirty="0">
                <a:latin typeface="Calibri"/>
                <a:cs typeface="Calibri"/>
              </a:rPr>
              <a:t>engineering </a:t>
            </a:r>
            <a:r>
              <a:rPr sz="3200" spc="-15" dirty="0">
                <a:latin typeface="Calibri"/>
                <a:cs typeface="Calibri"/>
              </a:rPr>
              <a:t>software </a:t>
            </a:r>
            <a:r>
              <a:rPr sz="3200" spc="-10" dirty="0">
                <a:latin typeface="Calibri"/>
                <a:cs typeface="Calibri"/>
              </a:rPr>
              <a:t>tools </a:t>
            </a:r>
            <a:r>
              <a:rPr sz="3200" spc="-20" dirty="0">
                <a:latin typeface="Calibri"/>
                <a:cs typeface="Calibri"/>
              </a:rPr>
              <a:t>are  </a:t>
            </a:r>
            <a:r>
              <a:rPr sz="3200" spc="-25" dirty="0">
                <a:latin typeface="Calibri"/>
                <a:cs typeface="Calibri"/>
              </a:rPr>
              <a:t>first </a:t>
            </a:r>
            <a:r>
              <a:rPr sz="3200" spc="-5" dirty="0">
                <a:latin typeface="Calibri"/>
                <a:cs typeface="Calibri"/>
              </a:rPr>
              <a:t>class </a:t>
            </a:r>
            <a:r>
              <a:rPr sz="3200" spc="-20" dirty="0">
                <a:latin typeface="Calibri"/>
                <a:cs typeface="Calibri"/>
              </a:rPr>
              <a:t>research</a:t>
            </a:r>
            <a:r>
              <a:rPr sz="3200" spc="30" dirty="0">
                <a:latin typeface="Calibri"/>
                <a:cs typeface="Calibri"/>
              </a:rPr>
              <a:t> </a:t>
            </a:r>
            <a:r>
              <a:rPr sz="3200" spc="-10" dirty="0">
                <a:latin typeface="Calibri"/>
                <a:cs typeface="Calibri"/>
              </a:rPr>
              <a:t>products!</a:t>
            </a:r>
            <a:endParaRPr sz="3200">
              <a:latin typeface="Calibri"/>
              <a:cs typeface="Calibri"/>
            </a:endParaRPr>
          </a:p>
          <a:p>
            <a:pPr marL="355600" indent="-342900">
              <a:lnSpc>
                <a:spcPct val="100000"/>
              </a:lnSpc>
              <a:spcBef>
                <a:spcPts val="750"/>
              </a:spcBef>
              <a:buFont typeface="Arial"/>
              <a:buChar char="•"/>
              <a:tabLst>
                <a:tab pos="354965" algn="l"/>
                <a:tab pos="355600" algn="l"/>
              </a:tabLst>
            </a:pPr>
            <a:r>
              <a:rPr sz="3200" spc="-15" dirty="0">
                <a:latin typeface="Calibri"/>
                <a:cs typeface="Calibri"/>
              </a:rPr>
              <a:t>Programming </a:t>
            </a:r>
            <a:r>
              <a:rPr sz="3200" dirty="0">
                <a:latin typeface="Calibri"/>
                <a:cs typeface="Calibri"/>
              </a:rPr>
              <a:t>is </a:t>
            </a:r>
            <a:r>
              <a:rPr sz="3200" b="1" spc="-5" dirty="0">
                <a:latin typeface="Calibri"/>
                <a:cs typeface="Calibri"/>
              </a:rPr>
              <a:t>not </a:t>
            </a:r>
            <a:r>
              <a:rPr sz="3200" spc="-15" dirty="0">
                <a:latin typeface="Calibri"/>
                <a:cs typeface="Calibri"/>
              </a:rPr>
              <a:t>software</a:t>
            </a:r>
            <a:r>
              <a:rPr sz="3200" spc="25" dirty="0">
                <a:latin typeface="Calibri"/>
                <a:cs typeface="Calibri"/>
              </a:rPr>
              <a:t> </a:t>
            </a:r>
            <a:r>
              <a:rPr sz="3200" spc="-5" dirty="0">
                <a:latin typeface="Calibri"/>
                <a:cs typeface="Calibri"/>
              </a:rPr>
              <a:t>engineering</a:t>
            </a:r>
            <a:endParaRPr sz="3200">
              <a:latin typeface="Calibri"/>
              <a:cs typeface="Calibri"/>
            </a:endParaRPr>
          </a:p>
          <a:p>
            <a:pPr>
              <a:lnSpc>
                <a:spcPct val="100000"/>
              </a:lnSpc>
              <a:spcBef>
                <a:spcPts val="45"/>
              </a:spcBef>
              <a:buFont typeface="Arial"/>
              <a:buChar char="•"/>
            </a:pPr>
            <a:endParaRPr sz="4650">
              <a:latin typeface="Times New Roman"/>
              <a:cs typeface="Times New Roman"/>
            </a:endParaRPr>
          </a:p>
          <a:p>
            <a:pPr marL="355600" indent="-342900">
              <a:lnSpc>
                <a:spcPct val="100000"/>
              </a:lnSpc>
              <a:spcBef>
                <a:spcPts val="5"/>
              </a:spcBef>
              <a:buFont typeface="Arial"/>
              <a:buChar char="•"/>
              <a:tabLst>
                <a:tab pos="354965" algn="l"/>
                <a:tab pos="355600" algn="l"/>
              </a:tabLst>
            </a:pPr>
            <a:r>
              <a:rPr sz="3200" dirty="0">
                <a:latin typeface="Calibri"/>
                <a:cs typeface="Calibri"/>
              </a:rPr>
              <a:t>This is </a:t>
            </a:r>
            <a:r>
              <a:rPr sz="3200" spc="-10" dirty="0">
                <a:latin typeface="Calibri"/>
                <a:cs typeface="Calibri"/>
              </a:rPr>
              <a:t>what </a:t>
            </a:r>
            <a:r>
              <a:rPr sz="3200" dirty="0">
                <a:latin typeface="Calibri"/>
                <a:cs typeface="Calibri"/>
              </a:rPr>
              <a:t>CHEME/CHEM/MSE 546 is</a:t>
            </a:r>
            <a:r>
              <a:rPr sz="3200" spc="-20" dirty="0">
                <a:latin typeface="Calibri"/>
                <a:cs typeface="Calibri"/>
              </a:rPr>
              <a:t> </a:t>
            </a:r>
            <a:r>
              <a:rPr sz="3200" spc="-5" dirty="0">
                <a:latin typeface="Calibri"/>
                <a:cs typeface="Calibri"/>
              </a:rPr>
              <a:t>about!</a:t>
            </a:r>
            <a:endParaRPr sz="320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586071" y="464312"/>
            <a:ext cx="5972175" cy="695960"/>
          </a:xfrm>
          <a:prstGeom prst="rect">
            <a:avLst/>
          </a:prstGeom>
        </p:spPr>
        <p:txBody>
          <a:bodyPr vert="horz" wrap="square" lIns="0" tIns="12700" rIns="0" bIns="0" rtlCol="0">
            <a:spAutoFit/>
          </a:bodyPr>
          <a:lstStyle/>
          <a:p>
            <a:pPr marL="12700">
              <a:lnSpc>
                <a:spcPct val="100000"/>
              </a:lnSpc>
              <a:spcBef>
                <a:spcPts val="100"/>
              </a:spcBef>
            </a:pPr>
            <a:r>
              <a:rPr spc="-20" dirty="0"/>
              <a:t>Data: </a:t>
            </a:r>
            <a:r>
              <a:rPr dirty="0"/>
              <a:t>Don’t be </a:t>
            </a:r>
            <a:r>
              <a:rPr spc="-20" dirty="0"/>
              <a:t>afraid </a:t>
            </a:r>
            <a:r>
              <a:rPr dirty="0"/>
              <a:t>of</a:t>
            </a:r>
            <a:r>
              <a:rPr spc="-25" dirty="0"/>
              <a:t> </a:t>
            </a:r>
            <a:r>
              <a:rPr dirty="0"/>
              <a:t>it!</a:t>
            </a:r>
          </a:p>
        </p:txBody>
      </p:sp>
      <p:sp>
        <p:nvSpPr>
          <p:cNvPr id="4" name="object 4"/>
          <p:cNvSpPr/>
          <p:nvPr/>
        </p:nvSpPr>
        <p:spPr>
          <a:xfrm>
            <a:off x="1765226" y="1815239"/>
            <a:ext cx="5613547" cy="419893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098039" y="464312"/>
            <a:ext cx="4947920" cy="695960"/>
          </a:xfrm>
          <a:prstGeom prst="rect">
            <a:avLst/>
          </a:prstGeom>
        </p:spPr>
        <p:txBody>
          <a:bodyPr vert="horz" wrap="square" lIns="0" tIns="12700" rIns="0" bIns="0" rtlCol="0">
            <a:spAutoFit/>
          </a:bodyPr>
          <a:lstStyle/>
          <a:p>
            <a:pPr marL="12700">
              <a:lnSpc>
                <a:spcPct val="100000"/>
              </a:lnSpc>
              <a:spcBef>
                <a:spcPts val="100"/>
              </a:spcBef>
            </a:pPr>
            <a:r>
              <a:rPr spc="-10" dirty="0"/>
              <a:t>DIRECT </a:t>
            </a:r>
            <a:r>
              <a:rPr spc="-20" dirty="0"/>
              <a:t>to </a:t>
            </a:r>
            <a:r>
              <a:rPr dirty="0"/>
              <a:t>the</a:t>
            </a:r>
            <a:r>
              <a:rPr spc="-15" dirty="0"/>
              <a:t> </a:t>
            </a:r>
            <a:r>
              <a:rPr spc="-10" dirty="0"/>
              <a:t>rescue!</a:t>
            </a:r>
          </a:p>
        </p:txBody>
      </p:sp>
      <p:sp>
        <p:nvSpPr>
          <p:cNvPr id="4" name="object 4"/>
          <p:cNvSpPr txBox="1"/>
          <p:nvPr/>
        </p:nvSpPr>
        <p:spPr>
          <a:xfrm>
            <a:off x="535938" y="1507188"/>
            <a:ext cx="8482965" cy="355092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20" dirty="0">
                <a:latin typeface="Calibri"/>
                <a:cs typeface="Calibri"/>
              </a:rPr>
              <a:t>Data </a:t>
            </a:r>
            <a:r>
              <a:rPr sz="3200" spc="-5" dirty="0">
                <a:latin typeface="Calibri"/>
                <a:cs typeface="Calibri"/>
              </a:rPr>
              <a:t>Science</a:t>
            </a:r>
            <a:r>
              <a:rPr sz="3200" spc="5" dirty="0">
                <a:latin typeface="Calibri"/>
                <a:cs typeface="Calibri"/>
              </a:rPr>
              <a:t> </a:t>
            </a:r>
            <a:r>
              <a:rPr sz="3200" spc="-5" dirty="0">
                <a:latin typeface="Calibri"/>
                <a:cs typeface="Calibri"/>
              </a:rPr>
              <a:t>Option</a:t>
            </a:r>
            <a:endParaRPr sz="3200">
              <a:latin typeface="Calibri"/>
              <a:cs typeface="Calibri"/>
            </a:endParaRPr>
          </a:p>
          <a:p>
            <a:pPr marL="755650" lvl="1" indent="-285750">
              <a:lnSpc>
                <a:spcPct val="100000"/>
              </a:lnSpc>
              <a:spcBef>
                <a:spcPts val="695"/>
              </a:spcBef>
              <a:buFont typeface="Arial"/>
              <a:buChar char="–"/>
              <a:tabLst>
                <a:tab pos="755650" algn="l"/>
              </a:tabLst>
            </a:pPr>
            <a:r>
              <a:rPr sz="2800" spc="-20" dirty="0">
                <a:latin typeface="Calibri"/>
                <a:cs typeface="Calibri"/>
              </a:rPr>
              <a:t>Data </a:t>
            </a:r>
            <a:r>
              <a:rPr sz="2800" spc="-15" dirty="0">
                <a:latin typeface="Calibri"/>
                <a:cs typeface="Calibri"/>
              </a:rPr>
              <a:t>Intensive Research </a:t>
            </a:r>
            <a:r>
              <a:rPr sz="2800" spc="-5" dirty="0">
                <a:latin typeface="Calibri"/>
                <a:cs typeface="Calibri"/>
              </a:rPr>
              <a:t>Enabling </a:t>
            </a:r>
            <a:r>
              <a:rPr sz="2800" spc="-10" dirty="0">
                <a:latin typeface="Calibri"/>
                <a:cs typeface="Calibri"/>
              </a:rPr>
              <a:t>Clean </a:t>
            </a:r>
            <a:r>
              <a:rPr sz="2800" spc="-65" dirty="0">
                <a:latin typeface="Calibri"/>
                <a:cs typeface="Calibri"/>
              </a:rPr>
              <a:t>Tech</a:t>
            </a:r>
            <a:r>
              <a:rPr sz="2800" spc="100" dirty="0">
                <a:latin typeface="Calibri"/>
                <a:cs typeface="Calibri"/>
              </a:rPr>
              <a:t> </a:t>
            </a:r>
            <a:r>
              <a:rPr sz="2800" spc="-10" dirty="0">
                <a:latin typeface="Calibri"/>
                <a:cs typeface="Calibri"/>
              </a:rPr>
              <a:t>(DIRECT)</a:t>
            </a:r>
            <a:endParaRPr sz="2800">
              <a:latin typeface="Calibri"/>
              <a:cs typeface="Calibri"/>
            </a:endParaRPr>
          </a:p>
          <a:p>
            <a:pPr marL="1155700" lvl="2" indent="-228600">
              <a:lnSpc>
                <a:spcPct val="100000"/>
              </a:lnSpc>
              <a:spcBef>
                <a:spcPts val="605"/>
              </a:spcBef>
              <a:buFont typeface="Arial"/>
              <a:buChar char="•"/>
              <a:tabLst>
                <a:tab pos="1155700" algn="l"/>
              </a:tabLst>
            </a:pPr>
            <a:r>
              <a:rPr sz="2400" spc="-5" dirty="0">
                <a:latin typeface="Calibri"/>
                <a:cs typeface="Calibri"/>
              </a:rPr>
              <a:t>ChemE</a:t>
            </a:r>
            <a:r>
              <a:rPr sz="2400" spc="-10" dirty="0">
                <a:latin typeface="Calibri"/>
                <a:cs typeface="Calibri"/>
              </a:rPr>
              <a:t> </a:t>
            </a:r>
            <a:r>
              <a:rPr sz="2400" spc="-5" dirty="0">
                <a:latin typeface="Calibri"/>
                <a:cs typeface="Calibri"/>
              </a:rPr>
              <a:t>545</a:t>
            </a:r>
            <a:endParaRPr sz="2400">
              <a:latin typeface="Calibri"/>
              <a:cs typeface="Calibri"/>
            </a:endParaRPr>
          </a:p>
          <a:p>
            <a:pPr marL="1612900" lvl="3" indent="-228600">
              <a:lnSpc>
                <a:spcPct val="100000"/>
              </a:lnSpc>
              <a:spcBef>
                <a:spcPts val="484"/>
              </a:spcBef>
              <a:buFont typeface="Arial"/>
              <a:buChar char="–"/>
              <a:tabLst>
                <a:tab pos="1612900" algn="l"/>
              </a:tabLst>
            </a:pPr>
            <a:r>
              <a:rPr sz="2000" spc="-15" dirty="0">
                <a:latin typeface="Calibri"/>
                <a:cs typeface="Calibri"/>
              </a:rPr>
              <a:t>Data </a:t>
            </a:r>
            <a:r>
              <a:rPr sz="2000" spc="-5" dirty="0">
                <a:latin typeface="Calibri"/>
                <a:cs typeface="Calibri"/>
              </a:rPr>
              <a:t>Science Methods </a:t>
            </a:r>
            <a:r>
              <a:rPr sz="2000" spc="-15" dirty="0">
                <a:latin typeface="Calibri"/>
                <a:cs typeface="Calibri"/>
              </a:rPr>
              <a:t>for </a:t>
            </a:r>
            <a:r>
              <a:rPr sz="2000" spc="-5" dirty="0">
                <a:latin typeface="Calibri"/>
                <a:cs typeface="Calibri"/>
              </a:rPr>
              <a:t>Clean </a:t>
            </a:r>
            <a:r>
              <a:rPr sz="2000" spc="-10" dirty="0">
                <a:latin typeface="Calibri"/>
                <a:cs typeface="Calibri"/>
              </a:rPr>
              <a:t>Energy</a:t>
            </a:r>
            <a:r>
              <a:rPr sz="2000" spc="25" dirty="0">
                <a:latin typeface="Calibri"/>
                <a:cs typeface="Calibri"/>
              </a:rPr>
              <a:t> </a:t>
            </a:r>
            <a:r>
              <a:rPr sz="2000" spc="-10" dirty="0">
                <a:latin typeface="Calibri"/>
                <a:cs typeface="Calibri"/>
              </a:rPr>
              <a:t>Research</a:t>
            </a:r>
            <a:endParaRPr sz="2000">
              <a:latin typeface="Calibri"/>
              <a:cs typeface="Calibri"/>
            </a:endParaRPr>
          </a:p>
          <a:p>
            <a:pPr marL="1155700" lvl="2" indent="-228600">
              <a:lnSpc>
                <a:spcPct val="100000"/>
              </a:lnSpc>
              <a:spcBef>
                <a:spcPts val="570"/>
              </a:spcBef>
              <a:buFont typeface="Arial"/>
              <a:buChar char="•"/>
              <a:tabLst>
                <a:tab pos="1155700" algn="l"/>
              </a:tabLst>
            </a:pPr>
            <a:r>
              <a:rPr sz="2400" spc="-5" dirty="0">
                <a:latin typeface="Calibri"/>
                <a:cs typeface="Calibri"/>
              </a:rPr>
              <a:t>ChemE</a:t>
            </a:r>
            <a:r>
              <a:rPr sz="2400" spc="-10" dirty="0">
                <a:latin typeface="Calibri"/>
                <a:cs typeface="Calibri"/>
              </a:rPr>
              <a:t> </a:t>
            </a:r>
            <a:r>
              <a:rPr sz="2400" spc="-5" dirty="0">
                <a:latin typeface="Calibri"/>
                <a:cs typeface="Calibri"/>
              </a:rPr>
              <a:t>546</a:t>
            </a:r>
            <a:endParaRPr sz="2400">
              <a:latin typeface="Calibri"/>
              <a:cs typeface="Calibri"/>
            </a:endParaRPr>
          </a:p>
          <a:p>
            <a:pPr marL="1612900" lvl="3" indent="-228600">
              <a:lnSpc>
                <a:spcPct val="100000"/>
              </a:lnSpc>
              <a:spcBef>
                <a:spcPts val="484"/>
              </a:spcBef>
              <a:buFont typeface="Arial"/>
              <a:buChar char="–"/>
              <a:tabLst>
                <a:tab pos="1612900" algn="l"/>
              </a:tabLst>
            </a:pPr>
            <a:r>
              <a:rPr sz="2000" spc="-10" dirty="0">
                <a:latin typeface="Calibri"/>
                <a:cs typeface="Calibri"/>
              </a:rPr>
              <a:t>Software </a:t>
            </a:r>
            <a:r>
              <a:rPr sz="2000" spc="-5" dirty="0">
                <a:latin typeface="Calibri"/>
                <a:cs typeface="Calibri"/>
              </a:rPr>
              <a:t>Engineering </a:t>
            </a:r>
            <a:r>
              <a:rPr sz="2000" spc="-15" dirty="0">
                <a:latin typeface="Calibri"/>
                <a:cs typeface="Calibri"/>
              </a:rPr>
              <a:t>for </a:t>
            </a:r>
            <a:r>
              <a:rPr sz="2000" spc="-5" dirty="0">
                <a:latin typeface="Calibri"/>
                <a:cs typeface="Calibri"/>
              </a:rPr>
              <a:t>Molecular </a:t>
            </a:r>
            <a:r>
              <a:rPr sz="2000" spc="-15" dirty="0">
                <a:latin typeface="Calibri"/>
                <a:cs typeface="Calibri"/>
              </a:rPr>
              <a:t>Data</a:t>
            </a:r>
            <a:r>
              <a:rPr sz="2000" spc="25" dirty="0">
                <a:latin typeface="Calibri"/>
                <a:cs typeface="Calibri"/>
              </a:rPr>
              <a:t> </a:t>
            </a:r>
            <a:r>
              <a:rPr sz="2000" spc="-5" dirty="0">
                <a:latin typeface="Calibri"/>
                <a:cs typeface="Calibri"/>
              </a:rPr>
              <a:t>Scientists</a:t>
            </a:r>
            <a:endParaRPr sz="2000">
              <a:latin typeface="Calibri"/>
              <a:cs typeface="Calibri"/>
            </a:endParaRPr>
          </a:p>
          <a:p>
            <a:pPr marL="1155700" lvl="2" indent="-228600">
              <a:lnSpc>
                <a:spcPct val="100000"/>
              </a:lnSpc>
              <a:spcBef>
                <a:spcPts val="565"/>
              </a:spcBef>
              <a:buFont typeface="Arial"/>
              <a:buChar char="•"/>
              <a:tabLst>
                <a:tab pos="1155700" algn="l"/>
              </a:tabLst>
            </a:pPr>
            <a:r>
              <a:rPr sz="2400" spc="-5" dirty="0">
                <a:latin typeface="Calibri"/>
                <a:cs typeface="Calibri"/>
              </a:rPr>
              <a:t>ChemE</a:t>
            </a:r>
            <a:r>
              <a:rPr sz="2400" spc="-10" dirty="0">
                <a:latin typeface="Calibri"/>
                <a:cs typeface="Calibri"/>
              </a:rPr>
              <a:t> </a:t>
            </a:r>
            <a:r>
              <a:rPr sz="2400" spc="-5" dirty="0">
                <a:latin typeface="Calibri"/>
                <a:cs typeface="Calibri"/>
              </a:rPr>
              <a:t>547</a:t>
            </a:r>
            <a:endParaRPr sz="2400">
              <a:latin typeface="Calibri"/>
              <a:cs typeface="Calibri"/>
            </a:endParaRPr>
          </a:p>
          <a:p>
            <a:pPr marL="1612900" lvl="3" indent="-228600">
              <a:lnSpc>
                <a:spcPct val="100000"/>
              </a:lnSpc>
              <a:spcBef>
                <a:spcPts val="520"/>
              </a:spcBef>
              <a:buFont typeface="Arial"/>
              <a:buChar char="–"/>
              <a:tabLst>
                <a:tab pos="1612900" algn="l"/>
              </a:tabLst>
            </a:pPr>
            <a:r>
              <a:rPr sz="2000" spc="-10" dirty="0">
                <a:latin typeface="Calibri"/>
                <a:cs typeface="Calibri"/>
              </a:rPr>
              <a:t>Capstone Project </a:t>
            </a:r>
            <a:r>
              <a:rPr sz="2000" dirty="0">
                <a:latin typeface="Calibri"/>
                <a:cs typeface="Calibri"/>
              </a:rPr>
              <a:t>in </a:t>
            </a:r>
            <a:r>
              <a:rPr sz="2000" spc="-5" dirty="0">
                <a:latin typeface="Calibri"/>
                <a:cs typeface="Calibri"/>
              </a:rPr>
              <a:t>Molecular </a:t>
            </a:r>
            <a:r>
              <a:rPr sz="2000" spc="-15" dirty="0">
                <a:latin typeface="Calibri"/>
                <a:cs typeface="Calibri"/>
              </a:rPr>
              <a:t>Data</a:t>
            </a:r>
            <a:r>
              <a:rPr sz="2000" spc="15" dirty="0">
                <a:latin typeface="Calibri"/>
                <a:cs typeface="Calibri"/>
              </a:rPr>
              <a:t> </a:t>
            </a:r>
            <a:r>
              <a:rPr sz="2000" spc="-5" dirty="0">
                <a:latin typeface="Calibri"/>
                <a:cs typeface="Calibri"/>
              </a:rPr>
              <a:t>Science</a:t>
            </a:r>
            <a:endParaRPr sz="200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919858" y="464312"/>
            <a:ext cx="5303520" cy="695960"/>
          </a:xfrm>
          <a:prstGeom prst="rect">
            <a:avLst/>
          </a:prstGeom>
        </p:spPr>
        <p:txBody>
          <a:bodyPr vert="horz" wrap="square" lIns="0" tIns="12700" rIns="0" bIns="0" rtlCol="0">
            <a:spAutoFit/>
          </a:bodyPr>
          <a:lstStyle/>
          <a:p>
            <a:pPr marL="12700">
              <a:lnSpc>
                <a:spcPct val="100000"/>
              </a:lnSpc>
              <a:spcBef>
                <a:spcPts val="100"/>
              </a:spcBef>
            </a:pPr>
            <a:r>
              <a:rPr spc="-5" dirty="0"/>
              <a:t>eScience </a:t>
            </a:r>
            <a:r>
              <a:rPr spc="-20" dirty="0"/>
              <a:t>to </a:t>
            </a:r>
            <a:r>
              <a:rPr spc="-5" dirty="0"/>
              <a:t>the</a:t>
            </a:r>
            <a:r>
              <a:rPr spc="-25" dirty="0"/>
              <a:t> </a:t>
            </a:r>
            <a:r>
              <a:rPr spc="-10" dirty="0"/>
              <a:t>rescue!</a:t>
            </a:r>
          </a:p>
        </p:txBody>
      </p:sp>
      <p:sp>
        <p:nvSpPr>
          <p:cNvPr id="4" name="object 4"/>
          <p:cNvSpPr txBox="1"/>
          <p:nvPr/>
        </p:nvSpPr>
        <p:spPr>
          <a:xfrm>
            <a:off x="535940" y="1507188"/>
            <a:ext cx="6797675" cy="332867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20" dirty="0">
                <a:latin typeface="Calibri"/>
                <a:cs typeface="Calibri"/>
              </a:rPr>
              <a:t>Data </a:t>
            </a:r>
            <a:r>
              <a:rPr sz="3200" spc="-10" dirty="0">
                <a:latin typeface="Calibri"/>
                <a:cs typeface="Calibri"/>
              </a:rPr>
              <a:t>Scientist Office</a:t>
            </a:r>
            <a:r>
              <a:rPr sz="3200" spc="15" dirty="0">
                <a:latin typeface="Calibri"/>
                <a:cs typeface="Calibri"/>
              </a:rPr>
              <a:t> </a:t>
            </a:r>
            <a:r>
              <a:rPr sz="3200" spc="-15" dirty="0">
                <a:latin typeface="Calibri"/>
                <a:cs typeface="Calibri"/>
              </a:rPr>
              <a:t>Hours</a:t>
            </a:r>
            <a:endParaRPr sz="3200">
              <a:latin typeface="Calibri"/>
              <a:cs typeface="Calibri"/>
            </a:endParaRPr>
          </a:p>
          <a:p>
            <a:pPr marL="755650" lvl="1" indent="-285750">
              <a:lnSpc>
                <a:spcPct val="100000"/>
              </a:lnSpc>
              <a:spcBef>
                <a:spcPts val="695"/>
              </a:spcBef>
              <a:buFont typeface="Arial"/>
              <a:buChar char="–"/>
              <a:tabLst>
                <a:tab pos="755650" algn="l"/>
              </a:tabLst>
            </a:pPr>
            <a:r>
              <a:rPr sz="2800" spc="-10" dirty="0">
                <a:latin typeface="Calibri"/>
                <a:cs typeface="Calibri"/>
              </a:rPr>
              <a:t>Get </a:t>
            </a:r>
            <a:r>
              <a:rPr sz="2800" spc="-5" dirty="0">
                <a:latin typeface="Calibri"/>
                <a:cs typeface="Calibri"/>
              </a:rPr>
              <a:t>help with </a:t>
            </a:r>
            <a:r>
              <a:rPr sz="2800" spc="-15" dirty="0">
                <a:latin typeface="Calibri"/>
                <a:cs typeface="Calibri"/>
              </a:rPr>
              <a:t>your </a:t>
            </a:r>
            <a:r>
              <a:rPr sz="2800" spc="-20" dirty="0">
                <a:latin typeface="Calibri"/>
                <a:cs typeface="Calibri"/>
              </a:rPr>
              <a:t>data </a:t>
            </a:r>
            <a:r>
              <a:rPr sz="2800" spc="-5" dirty="0">
                <a:latin typeface="Calibri"/>
                <a:cs typeface="Calibri"/>
              </a:rPr>
              <a:t>science</a:t>
            </a:r>
            <a:r>
              <a:rPr sz="2800" spc="25" dirty="0">
                <a:latin typeface="Calibri"/>
                <a:cs typeface="Calibri"/>
              </a:rPr>
              <a:t> </a:t>
            </a:r>
            <a:r>
              <a:rPr sz="2800" spc="-10" dirty="0">
                <a:latin typeface="Calibri"/>
                <a:cs typeface="Calibri"/>
              </a:rPr>
              <a:t>questions</a:t>
            </a:r>
            <a:endParaRPr sz="2800">
              <a:latin typeface="Calibri"/>
              <a:cs typeface="Calibri"/>
            </a:endParaRPr>
          </a:p>
          <a:p>
            <a:pPr marL="1155700" lvl="2" indent="-228600">
              <a:lnSpc>
                <a:spcPct val="100000"/>
              </a:lnSpc>
              <a:spcBef>
                <a:spcPts val="605"/>
              </a:spcBef>
              <a:buFont typeface="Arial"/>
              <a:buChar char="•"/>
              <a:tabLst>
                <a:tab pos="1155700" algn="l"/>
              </a:tabLst>
            </a:pPr>
            <a:r>
              <a:rPr sz="2400" spc="-20" dirty="0">
                <a:latin typeface="Calibri"/>
                <a:cs typeface="Calibri"/>
              </a:rPr>
              <a:t>Data</a:t>
            </a:r>
            <a:r>
              <a:rPr sz="2400" spc="-10" dirty="0">
                <a:latin typeface="Calibri"/>
                <a:cs typeface="Calibri"/>
              </a:rPr>
              <a:t> management</a:t>
            </a:r>
            <a:endParaRPr sz="2400">
              <a:latin typeface="Calibri"/>
              <a:cs typeface="Calibri"/>
            </a:endParaRPr>
          </a:p>
          <a:p>
            <a:pPr marL="1155700" lvl="2" indent="-228600">
              <a:lnSpc>
                <a:spcPct val="100000"/>
              </a:lnSpc>
              <a:spcBef>
                <a:spcPts val="585"/>
              </a:spcBef>
              <a:buFont typeface="Arial"/>
              <a:buChar char="•"/>
              <a:tabLst>
                <a:tab pos="1155700" algn="l"/>
              </a:tabLst>
            </a:pPr>
            <a:r>
              <a:rPr sz="2400" spc="-5" dirty="0">
                <a:latin typeface="Calibri"/>
                <a:cs typeface="Calibri"/>
              </a:rPr>
              <a:t>Machine learning</a:t>
            </a:r>
            <a:endParaRPr sz="2400">
              <a:latin typeface="Calibri"/>
              <a:cs typeface="Calibri"/>
            </a:endParaRPr>
          </a:p>
          <a:p>
            <a:pPr marL="1155700" lvl="2" indent="-228600">
              <a:lnSpc>
                <a:spcPct val="100000"/>
              </a:lnSpc>
              <a:spcBef>
                <a:spcPts val="555"/>
              </a:spcBef>
              <a:buFont typeface="Arial"/>
              <a:buChar char="•"/>
              <a:tabLst>
                <a:tab pos="1155700" algn="l"/>
              </a:tabLst>
            </a:pPr>
            <a:r>
              <a:rPr sz="2400" spc="-15" dirty="0">
                <a:latin typeface="Calibri"/>
                <a:cs typeface="Calibri"/>
              </a:rPr>
              <a:t>Statistics</a:t>
            </a:r>
            <a:endParaRPr sz="2400">
              <a:latin typeface="Calibri"/>
              <a:cs typeface="Calibri"/>
            </a:endParaRPr>
          </a:p>
          <a:p>
            <a:pPr marL="1155700" lvl="2" indent="-228600">
              <a:lnSpc>
                <a:spcPct val="100000"/>
              </a:lnSpc>
              <a:spcBef>
                <a:spcPts val="585"/>
              </a:spcBef>
              <a:buFont typeface="Arial"/>
              <a:buChar char="•"/>
              <a:tabLst>
                <a:tab pos="1155700" algn="l"/>
              </a:tabLst>
            </a:pPr>
            <a:r>
              <a:rPr sz="2400" spc="-10" dirty="0">
                <a:latin typeface="Calibri"/>
                <a:cs typeface="Calibri"/>
              </a:rPr>
              <a:t>Visualization</a:t>
            </a:r>
            <a:endParaRPr sz="2400">
              <a:latin typeface="Calibri"/>
              <a:cs typeface="Calibri"/>
            </a:endParaRPr>
          </a:p>
          <a:p>
            <a:pPr marL="1155700" lvl="2" indent="-228600">
              <a:lnSpc>
                <a:spcPct val="100000"/>
              </a:lnSpc>
              <a:spcBef>
                <a:spcPts val="590"/>
              </a:spcBef>
              <a:buFont typeface="Arial"/>
              <a:buChar char="•"/>
              <a:tabLst>
                <a:tab pos="1155700" algn="l"/>
              </a:tabLst>
            </a:pPr>
            <a:r>
              <a:rPr sz="2400" spc="-10" dirty="0">
                <a:latin typeface="Calibri"/>
                <a:cs typeface="Calibri"/>
              </a:rPr>
              <a:t>Software</a:t>
            </a:r>
            <a:r>
              <a:rPr sz="2400" spc="-5" dirty="0">
                <a:latin typeface="Calibri"/>
                <a:cs typeface="Calibri"/>
              </a:rPr>
              <a:t> engineering</a:t>
            </a:r>
            <a:endParaRPr sz="2400">
              <a:latin typeface="Calibri"/>
              <a:cs typeface="Calibri"/>
            </a:endParaRPr>
          </a:p>
        </p:txBody>
      </p:sp>
      <p:sp>
        <p:nvSpPr>
          <p:cNvPr id="5" name="object 5"/>
          <p:cNvSpPr/>
          <p:nvPr/>
        </p:nvSpPr>
        <p:spPr>
          <a:xfrm>
            <a:off x="5658521" y="2752906"/>
            <a:ext cx="2721549" cy="204116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331720" y="4884032"/>
            <a:ext cx="4535424" cy="1973967"/>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07057" y="464312"/>
            <a:ext cx="4930775" cy="695960"/>
          </a:xfrm>
          <a:prstGeom prst="rect">
            <a:avLst/>
          </a:prstGeom>
        </p:spPr>
        <p:txBody>
          <a:bodyPr vert="horz" wrap="square" lIns="0" tIns="12700" rIns="0" bIns="0" rtlCol="0">
            <a:spAutoFit/>
          </a:bodyPr>
          <a:lstStyle/>
          <a:p>
            <a:pPr marL="12700">
              <a:lnSpc>
                <a:spcPct val="100000"/>
              </a:lnSpc>
              <a:spcBef>
                <a:spcPts val="100"/>
              </a:spcBef>
            </a:pPr>
            <a:r>
              <a:rPr spc="-10" dirty="0"/>
              <a:t>What </a:t>
            </a:r>
            <a:r>
              <a:rPr dirty="0"/>
              <a:t>is </a:t>
            </a:r>
            <a:r>
              <a:rPr spc="-25" dirty="0"/>
              <a:t>data</a:t>
            </a:r>
            <a:r>
              <a:rPr spc="-40" dirty="0"/>
              <a:t> </a:t>
            </a:r>
            <a:r>
              <a:rPr spc="-5" dirty="0"/>
              <a:t>science?</a:t>
            </a:r>
          </a:p>
        </p:txBody>
      </p:sp>
      <p:sp>
        <p:nvSpPr>
          <p:cNvPr id="4" name="object 4"/>
          <p:cNvSpPr txBox="1"/>
          <p:nvPr/>
        </p:nvSpPr>
        <p:spPr>
          <a:xfrm>
            <a:off x="535938" y="1542302"/>
            <a:ext cx="7693659" cy="4520565"/>
          </a:xfrm>
          <a:prstGeom prst="rect">
            <a:avLst/>
          </a:prstGeom>
        </p:spPr>
        <p:txBody>
          <a:bodyPr vert="horz" wrap="square" lIns="0" tIns="109220" rIns="0" bIns="0" rtlCol="0">
            <a:spAutoFit/>
          </a:bodyPr>
          <a:lstStyle/>
          <a:p>
            <a:pPr marL="355600" indent="-342900">
              <a:lnSpc>
                <a:spcPct val="100000"/>
              </a:lnSpc>
              <a:spcBef>
                <a:spcPts val="860"/>
              </a:spcBef>
              <a:buFont typeface="Arial"/>
              <a:buChar char="•"/>
              <a:tabLst>
                <a:tab pos="354965" algn="l"/>
                <a:tab pos="355600" algn="l"/>
              </a:tabLst>
            </a:pPr>
            <a:r>
              <a:rPr sz="3200" spc="-5" dirty="0">
                <a:latin typeface="Calibri"/>
                <a:cs typeface="Calibri"/>
              </a:rPr>
              <a:t>Quick </a:t>
            </a:r>
            <a:r>
              <a:rPr sz="3200" dirty="0">
                <a:latin typeface="Calibri"/>
                <a:cs typeface="Calibri"/>
              </a:rPr>
              <a:t>in </a:t>
            </a:r>
            <a:r>
              <a:rPr sz="3200" spc="-5" dirty="0">
                <a:latin typeface="Calibri"/>
                <a:cs typeface="Calibri"/>
              </a:rPr>
              <a:t>class</a:t>
            </a:r>
            <a:r>
              <a:rPr sz="3200" dirty="0">
                <a:latin typeface="Calibri"/>
                <a:cs typeface="Calibri"/>
              </a:rPr>
              <a:t> </a:t>
            </a:r>
            <a:r>
              <a:rPr sz="3200" spc="-30" dirty="0">
                <a:latin typeface="Calibri"/>
                <a:cs typeface="Calibri"/>
              </a:rPr>
              <a:t>exercise</a:t>
            </a:r>
            <a:endParaRPr sz="3200">
              <a:latin typeface="Calibri"/>
              <a:cs typeface="Calibri"/>
            </a:endParaRPr>
          </a:p>
          <a:p>
            <a:pPr marL="355600" marR="74295" indent="-342900">
              <a:lnSpc>
                <a:spcPct val="100000"/>
              </a:lnSpc>
              <a:spcBef>
                <a:spcPts val="760"/>
              </a:spcBef>
              <a:buFont typeface="Arial"/>
              <a:buChar char="•"/>
              <a:tabLst>
                <a:tab pos="354965" algn="l"/>
                <a:tab pos="355600" algn="l"/>
                <a:tab pos="1607820" algn="l"/>
              </a:tabLst>
            </a:pPr>
            <a:r>
              <a:rPr sz="3200" spc="-5" dirty="0">
                <a:latin typeface="Calibri"/>
                <a:cs typeface="Calibri"/>
              </a:rPr>
              <a:t>Alone:	</a:t>
            </a:r>
            <a:r>
              <a:rPr sz="3200" spc="-10" dirty="0">
                <a:latin typeface="Calibri"/>
                <a:cs typeface="Calibri"/>
              </a:rPr>
              <a:t>Define </a:t>
            </a:r>
            <a:r>
              <a:rPr sz="3200" spc="-20" dirty="0">
                <a:latin typeface="Calibri"/>
                <a:cs typeface="Calibri"/>
              </a:rPr>
              <a:t>Data </a:t>
            </a:r>
            <a:r>
              <a:rPr sz="3200" spc="-5" dirty="0">
                <a:latin typeface="Calibri"/>
                <a:cs typeface="Calibri"/>
              </a:rPr>
              <a:t>Science by </a:t>
            </a:r>
            <a:r>
              <a:rPr sz="3200" spc="-10" dirty="0">
                <a:latin typeface="Calibri"/>
                <a:cs typeface="Calibri"/>
              </a:rPr>
              <a:t>answering </a:t>
            </a:r>
            <a:r>
              <a:rPr sz="3200" dirty="0">
                <a:latin typeface="Calibri"/>
                <a:cs typeface="Calibri"/>
              </a:rPr>
              <a:t>as  </a:t>
            </a:r>
            <a:r>
              <a:rPr sz="3200" spc="-15" dirty="0">
                <a:latin typeface="Calibri"/>
                <a:cs typeface="Calibri"/>
              </a:rPr>
              <a:t>many </a:t>
            </a:r>
            <a:r>
              <a:rPr sz="3200" spc="-5" dirty="0">
                <a:latin typeface="Calibri"/>
                <a:cs typeface="Calibri"/>
              </a:rPr>
              <a:t>of </a:t>
            </a:r>
            <a:r>
              <a:rPr sz="3200" dirty="0">
                <a:latin typeface="Calibri"/>
                <a:cs typeface="Calibri"/>
              </a:rPr>
              <a:t>the </a:t>
            </a:r>
            <a:r>
              <a:rPr sz="3200" spc="-10" dirty="0">
                <a:latin typeface="Calibri"/>
                <a:cs typeface="Calibri"/>
              </a:rPr>
              <a:t>following questions </a:t>
            </a:r>
            <a:r>
              <a:rPr sz="3200" dirty="0">
                <a:latin typeface="Calibri"/>
                <a:cs typeface="Calibri"/>
              </a:rPr>
              <a:t>as </a:t>
            </a:r>
            <a:r>
              <a:rPr sz="3200" spc="-15" dirty="0">
                <a:latin typeface="Calibri"/>
                <a:cs typeface="Calibri"/>
              </a:rPr>
              <a:t>you </a:t>
            </a:r>
            <a:r>
              <a:rPr sz="3200" spc="-10" dirty="0">
                <a:latin typeface="Calibri"/>
                <a:cs typeface="Calibri"/>
              </a:rPr>
              <a:t>can  (write </a:t>
            </a:r>
            <a:r>
              <a:rPr sz="3200" dirty="0">
                <a:latin typeface="Calibri"/>
                <a:cs typeface="Calibri"/>
              </a:rPr>
              <a:t>or type </a:t>
            </a:r>
            <a:r>
              <a:rPr sz="3200" spc="-10" dirty="0">
                <a:latin typeface="Calibri"/>
                <a:cs typeface="Calibri"/>
              </a:rPr>
              <a:t>your</a:t>
            </a:r>
            <a:r>
              <a:rPr sz="3200" spc="-20" dirty="0">
                <a:latin typeface="Calibri"/>
                <a:cs typeface="Calibri"/>
              </a:rPr>
              <a:t> </a:t>
            </a:r>
            <a:r>
              <a:rPr sz="3200" spc="-10" dirty="0">
                <a:latin typeface="Calibri"/>
                <a:cs typeface="Calibri"/>
              </a:rPr>
              <a:t>answer)</a:t>
            </a:r>
            <a:endParaRPr sz="3200">
              <a:latin typeface="Calibri"/>
              <a:cs typeface="Calibri"/>
            </a:endParaRPr>
          </a:p>
          <a:p>
            <a:pPr marL="755650" lvl="1" indent="-285750">
              <a:lnSpc>
                <a:spcPct val="100000"/>
              </a:lnSpc>
              <a:spcBef>
                <a:spcPts val="509"/>
              </a:spcBef>
              <a:buFont typeface="Arial"/>
              <a:buChar char="–"/>
              <a:tabLst>
                <a:tab pos="755015" algn="l"/>
                <a:tab pos="755650" algn="l"/>
              </a:tabLst>
            </a:pPr>
            <a:r>
              <a:rPr sz="1800" spc="-10" dirty="0">
                <a:latin typeface="Calibri"/>
                <a:cs typeface="Calibri"/>
              </a:rPr>
              <a:t>What </a:t>
            </a:r>
            <a:r>
              <a:rPr sz="1800" spc="-5" dirty="0">
                <a:latin typeface="Calibri"/>
                <a:cs typeface="Calibri"/>
              </a:rPr>
              <a:t>is </a:t>
            </a:r>
            <a:r>
              <a:rPr sz="1800" spc="-15" dirty="0">
                <a:latin typeface="Calibri"/>
                <a:cs typeface="Calibri"/>
              </a:rPr>
              <a:t>Data</a:t>
            </a:r>
            <a:r>
              <a:rPr sz="1800" spc="5" dirty="0">
                <a:latin typeface="Calibri"/>
                <a:cs typeface="Calibri"/>
              </a:rPr>
              <a:t> </a:t>
            </a:r>
            <a:r>
              <a:rPr sz="1800" spc="-5" dirty="0">
                <a:latin typeface="Calibri"/>
                <a:cs typeface="Calibri"/>
              </a:rPr>
              <a:t>Science?</a:t>
            </a:r>
            <a:endParaRPr sz="1800">
              <a:latin typeface="Calibri"/>
              <a:cs typeface="Calibri"/>
            </a:endParaRPr>
          </a:p>
          <a:p>
            <a:pPr marL="755650" lvl="1" indent="-285750">
              <a:lnSpc>
                <a:spcPct val="100000"/>
              </a:lnSpc>
              <a:spcBef>
                <a:spcPts val="440"/>
              </a:spcBef>
              <a:buFont typeface="Arial"/>
              <a:buChar char="–"/>
              <a:tabLst>
                <a:tab pos="755015" algn="l"/>
                <a:tab pos="755650" algn="l"/>
              </a:tabLst>
            </a:pPr>
            <a:r>
              <a:rPr sz="1800" spc="-5" dirty="0">
                <a:latin typeface="Calibri"/>
                <a:cs typeface="Calibri"/>
              </a:rPr>
              <a:t>What/who is </a:t>
            </a:r>
            <a:r>
              <a:rPr sz="1800" dirty="0">
                <a:latin typeface="Calibri"/>
                <a:cs typeface="Calibri"/>
              </a:rPr>
              <a:t>a </a:t>
            </a:r>
            <a:r>
              <a:rPr sz="1800" spc="-15" dirty="0">
                <a:latin typeface="Calibri"/>
                <a:cs typeface="Calibri"/>
              </a:rPr>
              <a:t>data</a:t>
            </a:r>
            <a:r>
              <a:rPr sz="1800" spc="5" dirty="0">
                <a:latin typeface="Calibri"/>
                <a:cs typeface="Calibri"/>
              </a:rPr>
              <a:t> </a:t>
            </a:r>
            <a:r>
              <a:rPr sz="1800" spc="-10" dirty="0">
                <a:latin typeface="Calibri"/>
                <a:cs typeface="Calibri"/>
              </a:rPr>
              <a:t>scientist?</a:t>
            </a:r>
            <a:endParaRPr sz="1800">
              <a:latin typeface="Calibri"/>
              <a:cs typeface="Calibri"/>
            </a:endParaRPr>
          </a:p>
          <a:p>
            <a:pPr marL="755650" lvl="1" indent="-285750">
              <a:lnSpc>
                <a:spcPct val="100000"/>
              </a:lnSpc>
              <a:spcBef>
                <a:spcPts val="440"/>
              </a:spcBef>
              <a:buFont typeface="Arial"/>
              <a:buChar char="–"/>
              <a:tabLst>
                <a:tab pos="755015" algn="l"/>
                <a:tab pos="755650" algn="l"/>
              </a:tabLst>
            </a:pPr>
            <a:r>
              <a:rPr sz="1800" spc="-15" dirty="0">
                <a:latin typeface="Calibri"/>
                <a:cs typeface="Calibri"/>
              </a:rPr>
              <a:t>Why </a:t>
            </a:r>
            <a:r>
              <a:rPr sz="1800" spc="-5" dirty="0">
                <a:latin typeface="Calibri"/>
                <a:cs typeface="Calibri"/>
              </a:rPr>
              <a:t>is </a:t>
            </a:r>
            <a:r>
              <a:rPr sz="1800" spc="-15" dirty="0">
                <a:latin typeface="Calibri"/>
                <a:cs typeface="Calibri"/>
              </a:rPr>
              <a:t>Data </a:t>
            </a:r>
            <a:r>
              <a:rPr sz="1800" spc="-5" dirty="0">
                <a:latin typeface="Calibri"/>
                <a:cs typeface="Calibri"/>
              </a:rPr>
              <a:t>Science </a:t>
            </a:r>
            <a:r>
              <a:rPr sz="1800" dirty="0">
                <a:latin typeface="Calibri"/>
                <a:cs typeface="Calibri"/>
              </a:rPr>
              <a:t>a </a:t>
            </a:r>
            <a:r>
              <a:rPr sz="1800" spc="-5" dirty="0">
                <a:latin typeface="Calibri"/>
                <a:cs typeface="Calibri"/>
              </a:rPr>
              <a:t>thing all </a:t>
            </a:r>
            <a:r>
              <a:rPr sz="1800" dirty="0">
                <a:latin typeface="Calibri"/>
                <a:cs typeface="Calibri"/>
              </a:rPr>
              <a:t>of a</a:t>
            </a:r>
            <a:r>
              <a:rPr sz="1800" spc="55" dirty="0">
                <a:latin typeface="Calibri"/>
                <a:cs typeface="Calibri"/>
              </a:rPr>
              <a:t> </a:t>
            </a:r>
            <a:r>
              <a:rPr sz="1800" spc="-5" dirty="0">
                <a:latin typeface="Calibri"/>
                <a:cs typeface="Calibri"/>
              </a:rPr>
              <a:t>sudden?</a:t>
            </a:r>
            <a:endParaRPr sz="1800">
              <a:latin typeface="Calibri"/>
              <a:cs typeface="Calibri"/>
            </a:endParaRPr>
          </a:p>
          <a:p>
            <a:pPr marL="755650" lvl="1" indent="-285750">
              <a:lnSpc>
                <a:spcPct val="100000"/>
              </a:lnSpc>
              <a:spcBef>
                <a:spcPts val="440"/>
              </a:spcBef>
              <a:buFont typeface="Arial"/>
              <a:buChar char="–"/>
              <a:tabLst>
                <a:tab pos="755015" algn="l"/>
                <a:tab pos="755650" algn="l"/>
              </a:tabLst>
            </a:pPr>
            <a:r>
              <a:rPr sz="1800" spc="-15" dirty="0">
                <a:latin typeface="Calibri"/>
                <a:cs typeface="Calibri"/>
              </a:rPr>
              <a:t>Why </a:t>
            </a:r>
            <a:r>
              <a:rPr sz="1800" dirty="0">
                <a:latin typeface="Calibri"/>
                <a:cs typeface="Calibri"/>
              </a:rPr>
              <a:t>does </a:t>
            </a:r>
            <a:r>
              <a:rPr sz="1800" spc="-15" dirty="0">
                <a:latin typeface="Calibri"/>
                <a:cs typeface="Calibri"/>
              </a:rPr>
              <a:t>Data </a:t>
            </a:r>
            <a:r>
              <a:rPr sz="1800" spc="-5" dirty="0">
                <a:latin typeface="Calibri"/>
                <a:cs typeface="Calibri"/>
              </a:rPr>
              <a:t>Science </a:t>
            </a:r>
            <a:r>
              <a:rPr sz="1800" spc="-35" dirty="0">
                <a:latin typeface="Calibri"/>
                <a:cs typeface="Calibri"/>
              </a:rPr>
              <a:t>matter, </a:t>
            </a:r>
            <a:r>
              <a:rPr sz="1800" spc="-25" dirty="0">
                <a:latin typeface="Calibri"/>
                <a:cs typeface="Calibri"/>
              </a:rPr>
              <a:t>broadly, </a:t>
            </a:r>
            <a:r>
              <a:rPr sz="1800" spc="-5" dirty="0">
                <a:latin typeface="Calibri"/>
                <a:cs typeface="Calibri"/>
              </a:rPr>
              <a:t>in </a:t>
            </a:r>
            <a:r>
              <a:rPr sz="1800" spc="-20" dirty="0">
                <a:latin typeface="Calibri"/>
                <a:cs typeface="Calibri"/>
              </a:rPr>
              <a:t>my </a:t>
            </a:r>
            <a:r>
              <a:rPr sz="1800" spc="-5" dirty="0">
                <a:latin typeface="Calibri"/>
                <a:cs typeface="Calibri"/>
              </a:rPr>
              <a:t>field </a:t>
            </a:r>
            <a:r>
              <a:rPr sz="1800" dirty="0">
                <a:latin typeface="Calibri"/>
                <a:cs typeface="Calibri"/>
              </a:rPr>
              <a:t>of</a:t>
            </a:r>
            <a:r>
              <a:rPr sz="1800" spc="160" dirty="0">
                <a:latin typeface="Calibri"/>
                <a:cs typeface="Calibri"/>
              </a:rPr>
              <a:t> </a:t>
            </a:r>
            <a:r>
              <a:rPr sz="1800" spc="-5" dirty="0">
                <a:latin typeface="Calibri"/>
                <a:cs typeface="Calibri"/>
              </a:rPr>
              <a:t>[</a:t>
            </a:r>
            <a:r>
              <a:rPr sz="1800" i="1" spc="-5" dirty="0">
                <a:latin typeface="Calibri"/>
                <a:cs typeface="Calibri"/>
              </a:rPr>
              <a:t>insert</a:t>
            </a:r>
            <a:r>
              <a:rPr sz="1800" spc="-5" dirty="0">
                <a:latin typeface="Calibri"/>
                <a:cs typeface="Calibri"/>
              </a:rPr>
              <a:t>]?</a:t>
            </a:r>
            <a:endParaRPr sz="1800">
              <a:latin typeface="Calibri"/>
              <a:cs typeface="Calibri"/>
            </a:endParaRPr>
          </a:p>
          <a:p>
            <a:pPr marL="755650" lvl="1" indent="-285750">
              <a:lnSpc>
                <a:spcPct val="100000"/>
              </a:lnSpc>
              <a:spcBef>
                <a:spcPts val="409"/>
              </a:spcBef>
              <a:buFont typeface="Arial"/>
              <a:buChar char="–"/>
              <a:tabLst>
                <a:tab pos="755015" algn="l"/>
                <a:tab pos="755650" algn="l"/>
              </a:tabLst>
            </a:pPr>
            <a:r>
              <a:rPr sz="1800" spc="-15" dirty="0">
                <a:latin typeface="Calibri"/>
                <a:cs typeface="Calibri"/>
              </a:rPr>
              <a:t>Why </a:t>
            </a:r>
            <a:r>
              <a:rPr sz="1800" dirty="0">
                <a:latin typeface="Calibri"/>
                <a:cs typeface="Calibri"/>
              </a:rPr>
              <a:t>does </a:t>
            </a:r>
            <a:r>
              <a:rPr sz="1800" spc="-15" dirty="0">
                <a:latin typeface="Calibri"/>
                <a:cs typeface="Calibri"/>
              </a:rPr>
              <a:t>Data </a:t>
            </a:r>
            <a:r>
              <a:rPr sz="1800" spc="-5" dirty="0">
                <a:latin typeface="Calibri"/>
                <a:cs typeface="Calibri"/>
              </a:rPr>
              <a:t>Science </a:t>
            </a:r>
            <a:r>
              <a:rPr sz="1800" spc="-35" dirty="0">
                <a:latin typeface="Calibri"/>
                <a:cs typeface="Calibri"/>
              </a:rPr>
              <a:t>matter, </a:t>
            </a:r>
            <a:r>
              <a:rPr sz="1800" spc="-15" dirty="0">
                <a:latin typeface="Calibri"/>
                <a:cs typeface="Calibri"/>
              </a:rPr>
              <a:t>specifically, </a:t>
            </a:r>
            <a:r>
              <a:rPr sz="1800" spc="-5" dirty="0">
                <a:latin typeface="Calibri"/>
                <a:cs typeface="Calibri"/>
              </a:rPr>
              <a:t>in </a:t>
            </a:r>
            <a:r>
              <a:rPr sz="1800" spc="-20" dirty="0">
                <a:latin typeface="Calibri"/>
                <a:cs typeface="Calibri"/>
              </a:rPr>
              <a:t>my </a:t>
            </a:r>
            <a:r>
              <a:rPr sz="1800" spc="-5" dirty="0">
                <a:latin typeface="Calibri"/>
                <a:cs typeface="Calibri"/>
              </a:rPr>
              <a:t>sub-discipline </a:t>
            </a:r>
            <a:r>
              <a:rPr sz="1800" dirty="0">
                <a:latin typeface="Calibri"/>
                <a:cs typeface="Calibri"/>
              </a:rPr>
              <a:t>of</a:t>
            </a:r>
            <a:r>
              <a:rPr sz="1800" spc="180" dirty="0">
                <a:latin typeface="Calibri"/>
                <a:cs typeface="Calibri"/>
              </a:rPr>
              <a:t> </a:t>
            </a:r>
            <a:r>
              <a:rPr sz="1800" spc="-5" dirty="0">
                <a:latin typeface="Calibri"/>
                <a:cs typeface="Calibri"/>
              </a:rPr>
              <a:t>[</a:t>
            </a:r>
            <a:r>
              <a:rPr sz="1800" i="1" spc="-5" dirty="0">
                <a:latin typeface="Calibri"/>
                <a:cs typeface="Calibri"/>
              </a:rPr>
              <a:t>insert</a:t>
            </a:r>
            <a:r>
              <a:rPr sz="1800" spc="-5" dirty="0">
                <a:latin typeface="Calibri"/>
                <a:cs typeface="Calibri"/>
              </a:rPr>
              <a:t>]?</a:t>
            </a:r>
            <a:endParaRPr sz="1800">
              <a:latin typeface="Calibri"/>
              <a:cs typeface="Calibri"/>
            </a:endParaRPr>
          </a:p>
          <a:p>
            <a:pPr lvl="1">
              <a:lnSpc>
                <a:spcPct val="100000"/>
              </a:lnSpc>
              <a:spcBef>
                <a:spcPts val="25"/>
              </a:spcBef>
              <a:buFont typeface="Arial"/>
              <a:buChar char="–"/>
            </a:pPr>
            <a:endParaRPr sz="2650">
              <a:latin typeface="Times New Roman"/>
              <a:cs typeface="Times New Roman"/>
            </a:endParaRPr>
          </a:p>
          <a:p>
            <a:pPr marL="355600" indent="-342900">
              <a:lnSpc>
                <a:spcPct val="100000"/>
              </a:lnSpc>
              <a:buFont typeface="Arial"/>
              <a:buChar char="•"/>
              <a:tabLst>
                <a:tab pos="354965" algn="l"/>
                <a:tab pos="355600" algn="l"/>
              </a:tabLst>
            </a:pPr>
            <a:r>
              <a:rPr sz="2000" dirty="0">
                <a:latin typeface="Calibri"/>
                <a:cs typeface="Calibri"/>
              </a:rPr>
              <a:t>~5 min </a:t>
            </a:r>
            <a:r>
              <a:rPr sz="2000" spc="-5" dirty="0">
                <a:latin typeface="Calibri"/>
                <a:cs typeface="Calibri"/>
              </a:rPr>
              <a:t>working alone </a:t>
            </a:r>
            <a:r>
              <a:rPr sz="2000" dirty="0">
                <a:latin typeface="Calibri"/>
                <a:cs typeface="Calibri"/>
              </a:rPr>
              <a:t>– </a:t>
            </a:r>
            <a:r>
              <a:rPr sz="2000" spc="-25" dirty="0">
                <a:latin typeface="Calibri"/>
                <a:cs typeface="Calibri"/>
              </a:rPr>
              <a:t>take </a:t>
            </a:r>
            <a:r>
              <a:rPr sz="2000" spc="-5" dirty="0">
                <a:latin typeface="Calibri"/>
                <a:cs typeface="Calibri"/>
              </a:rPr>
              <a:t>some</a:t>
            </a:r>
            <a:r>
              <a:rPr sz="2000" spc="5" dirty="0">
                <a:latin typeface="Calibri"/>
                <a:cs typeface="Calibri"/>
              </a:rPr>
              <a:t> </a:t>
            </a:r>
            <a:r>
              <a:rPr sz="2000" spc="-5" dirty="0">
                <a:latin typeface="Calibri"/>
                <a:cs typeface="Calibri"/>
              </a:rPr>
              <a:t>notes!</a:t>
            </a:r>
            <a:endParaRPr sz="2000">
              <a:latin typeface="Calibri"/>
              <a:cs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07057" y="464312"/>
            <a:ext cx="4930775" cy="695960"/>
          </a:xfrm>
          <a:prstGeom prst="rect">
            <a:avLst/>
          </a:prstGeom>
        </p:spPr>
        <p:txBody>
          <a:bodyPr vert="horz" wrap="square" lIns="0" tIns="12700" rIns="0" bIns="0" rtlCol="0">
            <a:spAutoFit/>
          </a:bodyPr>
          <a:lstStyle/>
          <a:p>
            <a:pPr marL="12700">
              <a:lnSpc>
                <a:spcPct val="100000"/>
              </a:lnSpc>
              <a:spcBef>
                <a:spcPts val="100"/>
              </a:spcBef>
            </a:pPr>
            <a:r>
              <a:rPr spc="-10" dirty="0"/>
              <a:t>What </a:t>
            </a:r>
            <a:r>
              <a:rPr dirty="0"/>
              <a:t>is </a:t>
            </a:r>
            <a:r>
              <a:rPr spc="-25" dirty="0"/>
              <a:t>data</a:t>
            </a:r>
            <a:r>
              <a:rPr spc="-40" dirty="0"/>
              <a:t> </a:t>
            </a:r>
            <a:r>
              <a:rPr spc="-5" dirty="0"/>
              <a:t>science?</a:t>
            </a:r>
          </a:p>
        </p:txBody>
      </p:sp>
      <p:sp>
        <p:nvSpPr>
          <p:cNvPr id="4" name="object 4"/>
          <p:cNvSpPr txBox="1"/>
          <p:nvPr/>
        </p:nvSpPr>
        <p:spPr>
          <a:xfrm>
            <a:off x="535938" y="1558345"/>
            <a:ext cx="8460740" cy="4632037"/>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000" spc="-10" dirty="0">
                <a:latin typeface="Calibri"/>
                <a:cs typeface="Calibri"/>
              </a:rPr>
              <a:t>Quick </a:t>
            </a:r>
            <a:r>
              <a:rPr sz="3000" spc="-5" dirty="0">
                <a:latin typeface="Calibri"/>
                <a:cs typeface="Calibri"/>
              </a:rPr>
              <a:t>in class</a:t>
            </a:r>
            <a:r>
              <a:rPr sz="3000" spc="-10" dirty="0">
                <a:latin typeface="Calibri"/>
                <a:cs typeface="Calibri"/>
              </a:rPr>
              <a:t> </a:t>
            </a:r>
            <a:r>
              <a:rPr sz="3000" spc="-25" dirty="0">
                <a:latin typeface="Calibri"/>
                <a:cs typeface="Calibri"/>
              </a:rPr>
              <a:t>exercise</a:t>
            </a:r>
            <a:endParaRPr sz="3000" dirty="0">
              <a:latin typeface="Calibri"/>
              <a:cs typeface="Calibri"/>
            </a:endParaRPr>
          </a:p>
          <a:p>
            <a:pPr marL="355600" indent="-342900">
              <a:lnSpc>
                <a:spcPct val="100000"/>
              </a:lnSpc>
              <a:buFont typeface="Arial"/>
              <a:buChar char="•"/>
              <a:tabLst>
                <a:tab pos="354965" algn="l"/>
                <a:tab pos="355600" algn="l"/>
              </a:tabLst>
            </a:pPr>
            <a:r>
              <a:rPr sz="3000" spc="-40" dirty="0">
                <a:latin typeface="Calibri"/>
                <a:cs typeface="Calibri"/>
              </a:rPr>
              <a:t>At </a:t>
            </a:r>
            <a:r>
              <a:rPr sz="3000" spc="-10" dirty="0">
                <a:latin typeface="Calibri"/>
                <a:cs typeface="Calibri"/>
              </a:rPr>
              <a:t>your</a:t>
            </a:r>
            <a:r>
              <a:rPr sz="3000" spc="15" dirty="0">
                <a:latin typeface="Calibri"/>
                <a:cs typeface="Calibri"/>
              </a:rPr>
              <a:t> </a:t>
            </a:r>
            <a:r>
              <a:rPr sz="3000" spc="-10" dirty="0">
                <a:latin typeface="Calibri"/>
                <a:cs typeface="Calibri"/>
              </a:rPr>
              <a:t>tables:</a:t>
            </a:r>
            <a:endParaRPr sz="3000" dirty="0">
              <a:latin typeface="Calibri"/>
              <a:cs typeface="Calibri"/>
            </a:endParaRPr>
          </a:p>
          <a:p>
            <a:pPr marL="755650" lvl="1" indent="-285750">
              <a:lnSpc>
                <a:spcPct val="100000"/>
              </a:lnSpc>
              <a:buFont typeface="Arial"/>
              <a:buChar char="–"/>
              <a:tabLst>
                <a:tab pos="755650" algn="l"/>
              </a:tabLst>
            </a:pPr>
            <a:r>
              <a:rPr sz="2600" spc="-10" dirty="0">
                <a:latin typeface="Calibri"/>
                <a:cs typeface="Calibri"/>
              </a:rPr>
              <a:t>Introduce </a:t>
            </a:r>
            <a:r>
              <a:rPr sz="2600" spc="-15" dirty="0">
                <a:latin typeface="Calibri"/>
                <a:cs typeface="Calibri"/>
              </a:rPr>
              <a:t>yourselves </a:t>
            </a:r>
            <a:r>
              <a:rPr sz="2600" spc="-5" dirty="0">
                <a:latin typeface="Calibri"/>
                <a:cs typeface="Calibri"/>
              </a:rPr>
              <a:t>(1</a:t>
            </a:r>
            <a:r>
              <a:rPr sz="2550" spc="-7" baseline="24509" dirty="0">
                <a:latin typeface="Calibri"/>
                <a:cs typeface="Calibri"/>
              </a:rPr>
              <a:t>st </a:t>
            </a:r>
            <a:r>
              <a:rPr sz="2600" spc="-5" dirty="0">
                <a:latin typeface="Calibri"/>
                <a:cs typeface="Calibri"/>
              </a:rPr>
              <a:t>names and</a:t>
            </a:r>
            <a:r>
              <a:rPr sz="2600" spc="0" dirty="0">
                <a:latin typeface="Calibri"/>
                <a:cs typeface="Calibri"/>
              </a:rPr>
              <a:t> </a:t>
            </a:r>
            <a:r>
              <a:rPr sz="2600" spc="-10" dirty="0">
                <a:latin typeface="Calibri"/>
                <a:cs typeface="Calibri"/>
              </a:rPr>
              <a:t>departments)</a:t>
            </a:r>
            <a:endParaRPr sz="2600" dirty="0">
              <a:latin typeface="Calibri"/>
              <a:cs typeface="Calibri"/>
            </a:endParaRPr>
          </a:p>
          <a:p>
            <a:pPr marL="755650" marR="227329" lvl="1" indent="-285750">
              <a:lnSpc>
                <a:spcPts val="2500"/>
              </a:lnSpc>
              <a:spcBef>
                <a:spcPts val="610"/>
              </a:spcBef>
              <a:buFont typeface="Arial"/>
              <a:buChar char="–"/>
              <a:tabLst>
                <a:tab pos="755650" algn="l"/>
              </a:tabLst>
            </a:pPr>
            <a:r>
              <a:rPr sz="2600" spc="-10" dirty="0">
                <a:latin typeface="Calibri"/>
                <a:cs typeface="Calibri"/>
              </a:rPr>
              <a:t>Appoint </a:t>
            </a:r>
            <a:r>
              <a:rPr sz="2600" dirty="0">
                <a:latin typeface="Calibri"/>
                <a:cs typeface="Calibri"/>
              </a:rPr>
              <a:t>1 </a:t>
            </a:r>
            <a:r>
              <a:rPr sz="2600" spc="-15" dirty="0">
                <a:latin typeface="Calibri"/>
                <a:cs typeface="Calibri"/>
              </a:rPr>
              <a:t>facilitator </a:t>
            </a:r>
            <a:r>
              <a:rPr sz="2600" spc="-10" dirty="0">
                <a:latin typeface="Calibri"/>
                <a:cs typeface="Calibri"/>
              </a:rPr>
              <a:t>(soonest </a:t>
            </a:r>
            <a:r>
              <a:rPr sz="2600" spc="-30" dirty="0">
                <a:latin typeface="Calibri"/>
                <a:cs typeface="Calibri"/>
              </a:rPr>
              <a:t>birthday, </a:t>
            </a:r>
            <a:r>
              <a:rPr sz="2600" dirty="0">
                <a:latin typeface="Calibri"/>
                <a:cs typeface="Calibri"/>
              </a:rPr>
              <a:t>e.g. </a:t>
            </a:r>
            <a:r>
              <a:rPr sz="2600" spc="-15" dirty="0">
                <a:latin typeface="Calibri"/>
                <a:cs typeface="Calibri"/>
              </a:rPr>
              <a:t>today) </a:t>
            </a:r>
            <a:r>
              <a:rPr sz="2600" spc="-5" dirty="0">
                <a:latin typeface="Calibri"/>
                <a:cs typeface="Calibri"/>
              </a:rPr>
              <a:t>and </a:t>
            </a:r>
            <a:r>
              <a:rPr sz="2600" dirty="0">
                <a:latin typeface="Calibri"/>
                <a:cs typeface="Calibri"/>
              </a:rPr>
              <a:t>1  </a:t>
            </a:r>
            <a:r>
              <a:rPr sz="2600" spc="-5" dirty="0">
                <a:latin typeface="Calibri"/>
                <a:cs typeface="Calibri"/>
              </a:rPr>
              <a:t>scribe </a:t>
            </a:r>
            <a:r>
              <a:rPr sz="2600" spc="-15" dirty="0">
                <a:latin typeface="Calibri"/>
                <a:cs typeface="Calibri"/>
              </a:rPr>
              <a:t>(farthest </a:t>
            </a:r>
            <a:r>
              <a:rPr sz="2600" spc="-30" dirty="0">
                <a:latin typeface="Calibri"/>
                <a:cs typeface="Calibri"/>
              </a:rPr>
              <a:t>birthday, </a:t>
            </a:r>
            <a:r>
              <a:rPr sz="2600" dirty="0">
                <a:latin typeface="Calibri"/>
                <a:cs typeface="Calibri"/>
              </a:rPr>
              <a:t>e.g.,</a:t>
            </a:r>
            <a:r>
              <a:rPr sz="2600" spc="35" dirty="0">
                <a:latin typeface="Calibri"/>
                <a:cs typeface="Calibri"/>
              </a:rPr>
              <a:t> </a:t>
            </a:r>
            <a:r>
              <a:rPr sz="2600" spc="-20" dirty="0">
                <a:latin typeface="Calibri"/>
                <a:cs typeface="Calibri"/>
              </a:rPr>
              <a:t>yesterday)</a:t>
            </a:r>
            <a:endParaRPr sz="2600" dirty="0">
              <a:latin typeface="Calibri"/>
              <a:cs typeface="Calibri"/>
            </a:endParaRPr>
          </a:p>
          <a:p>
            <a:pPr marL="755650" marR="5080" lvl="1" indent="-285750" algn="just">
              <a:lnSpc>
                <a:spcPts val="2500"/>
              </a:lnSpc>
              <a:spcBef>
                <a:spcPts val="600"/>
              </a:spcBef>
              <a:buFont typeface="Arial"/>
              <a:buChar char="–"/>
              <a:tabLst>
                <a:tab pos="755650" algn="l"/>
              </a:tabLst>
            </a:pPr>
            <a:r>
              <a:rPr sz="2600" spc="-5" dirty="0">
                <a:latin typeface="Calibri"/>
                <a:cs typeface="Calibri"/>
              </a:rPr>
              <a:t>Go </a:t>
            </a:r>
            <a:r>
              <a:rPr sz="2600" spc="-10" dirty="0">
                <a:latin typeface="Calibri"/>
                <a:cs typeface="Calibri"/>
              </a:rPr>
              <a:t>around </a:t>
            </a:r>
            <a:r>
              <a:rPr sz="2600" spc="-5" dirty="0">
                <a:latin typeface="Calibri"/>
                <a:cs typeface="Calibri"/>
              </a:rPr>
              <a:t>the </a:t>
            </a:r>
            <a:r>
              <a:rPr sz="2600" spc="-10" dirty="0">
                <a:latin typeface="Calibri"/>
                <a:cs typeface="Calibri"/>
              </a:rPr>
              <a:t>table, </a:t>
            </a:r>
            <a:r>
              <a:rPr sz="2600" spc="-5" dirty="0">
                <a:latin typeface="Calibri"/>
                <a:cs typeface="Calibri"/>
              </a:rPr>
              <a:t>each </a:t>
            </a:r>
            <a:r>
              <a:rPr sz="2600" spc="-10" dirty="0">
                <a:latin typeface="Calibri"/>
                <a:cs typeface="Calibri"/>
              </a:rPr>
              <a:t>person </a:t>
            </a:r>
            <a:r>
              <a:rPr sz="2600" spc="-15" dirty="0">
                <a:latin typeface="Calibri"/>
                <a:cs typeface="Calibri"/>
              </a:rPr>
              <a:t>answers </a:t>
            </a:r>
            <a:r>
              <a:rPr sz="2600" spc="-5" dirty="0">
                <a:latin typeface="Calibri"/>
                <a:cs typeface="Calibri"/>
              </a:rPr>
              <a:t>each </a:t>
            </a:r>
            <a:r>
              <a:rPr sz="2600" spc="-10" dirty="0">
                <a:latin typeface="Calibri"/>
                <a:cs typeface="Calibri"/>
              </a:rPr>
              <a:t>question,  </a:t>
            </a:r>
            <a:r>
              <a:rPr sz="2600" spc="-5" dirty="0">
                <a:latin typeface="Calibri"/>
                <a:cs typeface="Calibri"/>
              </a:rPr>
              <a:t>then </a:t>
            </a:r>
            <a:r>
              <a:rPr sz="2600" spc="-10" dirty="0">
                <a:latin typeface="Calibri"/>
                <a:cs typeface="Calibri"/>
              </a:rPr>
              <a:t>move </a:t>
            </a:r>
            <a:r>
              <a:rPr sz="2600" spc="-15" dirty="0">
                <a:latin typeface="Calibri"/>
                <a:cs typeface="Calibri"/>
              </a:rPr>
              <a:t>onto next </a:t>
            </a:r>
            <a:r>
              <a:rPr sz="2600" spc="-10" dirty="0">
                <a:latin typeface="Calibri"/>
                <a:cs typeface="Calibri"/>
              </a:rPr>
              <a:t>question</a:t>
            </a:r>
            <a:r>
              <a:rPr lang="en-US" sz="2600" spc="-10" dirty="0">
                <a:latin typeface="Calibri"/>
                <a:cs typeface="Calibri"/>
              </a:rPr>
              <a:t>.</a:t>
            </a:r>
            <a:endParaRPr lang="en-US" sz="2600" dirty="0">
              <a:latin typeface="Calibri"/>
              <a:cs typeface="Calibri"/>
            </a:endParaRPr>
          </a:p>
          <a:p>
            <a:pPr marL="1155700" lvl="2" indent="-228600">
              <a:lnSpc>
                <a:spcPct val="100000"/>
              </a:lnSpc>
              <a:spcBef>
                <a:spcPts val="70"/>
              </a:spcBef>
              <a:buFont typeface="Arial"/>
              <a:buChar char="•"/>
              <a:tabLst>
                <a:tab pos="1155065" algn="l"/>
                <a:tab pos="1155700" algn="l"/>
              </a:tabLst>
            </a:pPr>
            <a:r>
              <a:rPr lang="en-US" sz="1500" i="1" dirty="0">
                <a:latin typeface="Calibri"/>
                <a:cs typeface="Calibri"/>
              </a:rPr>
              <a:t>What is </a:t>
            </a:r>
            <a:r>
              <a:rPr lang="en-US" sz="1500" i="1" spc="-10" dirty="0">
                <a:latin typeface="Calibri"/>
                <a:cs typeface="Calibri"/>
              </a:rPr>
              <a:t>Data </a:t>
            </a:r>
            <a:r>
              <a:rPr lang="en-US" sz="1500" i="1" spc="-5" dirty="0">
                <a:latin typeface="Calibri"/>
                <a:cs typeface="Calibri"/>
              </a:rPr>
              <a:t>Science?</a:t>
            </a:r>
            <a:endParaRPr lang="en-US" sz="1500" dirty="0">
              <a:latin typeface="Calibri"/>
              <a:cs typeface="Calibri"/>
            </a:endParaRPr>
          </a:p>
          <a:p>
            <a:pPr marL="1155700" lvl="2" indent="-228600">
              <a:lnSpc>
                <a:spcPct val="100000"/>
              </a:lnSpc>
              <a:buFont typeface="Arial"/>
              <a:buChar char="•"/>
              <a:tabLst>
                <a:tab pos="1155065" algn="l"/>
                <a:tab pos="1155700" algn="l"/>
              </a:tabLst>
            </a:pPr>
            <a:r>
              <a:rPr sz="1500" i="1" spc="-5" dirty="0">
                <a:latin typeface="Calibri"/>
                <a:cs typeface="Calibri"/>
              </a:rPr>
              <a:t>What/who </a:t>
            </a:r>
            <a:r>
              <a:rPr sz="1500" i="1" dirty="0">
                <a:latin typeface="Calibri"/>
                <a:cs typeface="Calibri"/>
              </a:rPr>
              <a:t>is a </a:t>
            </a:r>
            <a:r>
              <a:rPr sz="1500" i="1" spc="-10" dirty="0">
                <a:latin typeface="Calibri"/>
                <a:cs typeface="Calibri"/>
              </a:rPr>
              <a:t>data</a:t>
            </a:r>
            <a:r>
              <a:rPr sz="1500" i="1" dirty="0">
                <a:latin typeface="Calibri"/>
                <a:cs typeface="Calibri"/>
              </a:rPr>
              <a:t> </a:t>
            </a:r>
            <a:r>
              <a:rPr sz="1500" i="1" spc="-5" dirty="0">
                <a:latin typeface="Calibri"/>
                <a:cs typeface="Calibri"/>
              </a:rPr>
              <a:t>scientist?</a:t>
            </a:r>
            <a:endParaRPr sz="1500" dirty="0">
              <a:latin typeface="Calibri"/>
              <a:cs typeface="Calibri"/>
            </a:endParaRPr>
          </a:p>
          <a:p>
            <a:pPr marL="1155700" lvl="2" indent="-228600">
              <a:lnSpc>
                <a:spcPct val="100000"/>
              </a:lnSpc>
              <a:buFont typeface="Arial"/>
              <a:buChar char="•"/>
              <a:tabLst>
                <a:tab pos="1155065" algn="l"/>
                <a:tab pos="1155700" algn="l"/>
              </a:tabLst>
            </a:pPr>
            <a:r>
              <a:rPr sz="1500" i="1" spc="-10" dirty="0">
                <a:latin typeface="Calibri"/>
                <a:cs typeface="Calibri"/>
              </a:rPr>
              <a:t>Why </a:t>
            </a:r>
            <a:r>
              <a:rPr sz="1500" i="1" dirty="0">
                <a:latin typeface="Calibri"/>
                <a:cs typeface="Calibri"/>
              </a:rPr>
              <a:t>is </a:t>
            </a:r>
            <a:r>
              <a:rPr sz="1500" i="1" spc="-10" dirty="0">
                <a:latin typeface="Calibri"/>
                <a:cs typeface="Calibri"/>
              </a:rPr>
              <a:t>Data </a:t>
            </a:r>
            <a:r>
              <a:rPr sz="1500" i="1" spc="-5" dirty="0">
                <a:latin typeface="Calibri"/>
                <a:cs typeface="Calibri"/>
              </a:rPr>
              <a:t>Science </a:t>
            </a:r>
            <a:r>
              <a:rPr sz="1500" i="1" dirty="0">
                <a:latin typeface="Calibri"/>
                <a:cs typeface="Calibri"/>
              </a:rPr>
              <a:t>a </a:t>
            </a:r>
            <a:r>
              <a:rPr sz="1500" i="1" spc="-5" dirty="0">
                <a:latin typeface="Calibri"/>
                <a:cs typeface="Calibri"/>
              </a:rPr>
              <a:t>thing </a:t>
            </a:r>
            <a:r>
              <a:rPr sz="1500" i="1" dirty="0">
                <a:latin typeface="Calibri"/>
                <a:cs typeface="Calibri"/>
              </a:rPr>
              <a:t>all of a</a:t>
            </a:r>
            <a:r>
              <a:rPr sz="1500" i="1" spc="15" dirty="0">
                <a:latin typeface="Calibri"/>
                <a:cs typeface="Calibri"/>
              </a:rPr>
              <a:t> </a:t>
            </a:r>
            <a:r>
              <a:rPr sz="1500" i="1" spc="-5" dirty="0">
                <a:latin typeface="Calibri"/>
                <a:cs typeface="Calibri"/>
              </a:rPr>
              <a:t>sudden?</a:t>
            </a:r>
            <a:endParaRPr sz="1500" dirty="0">
              <a:latin typeface="Calibri"/>
              <a:cs typeface="Calibri"/>
            </a:endParaRPr>
          </a:p>
          <a:p>
            <a:pPr marL="1155700" lvl="2" indent="-228600">
              <a:lnSpc>
                <a:spcPct val="100000"/>
              </a:lnSpc>
              <a:buFont typeface="Arial"/>
              <a:buChar char="•"/>
              <a:tabLst>
                <a:tab pos="1155065" algn="l"/>
                <a:tab pos="1155700" algn="l"/>
              </a:tabLst>
            </a:pPr>
            <a:r>
              <a:rPr sz="1500" i="1" spc="-10" dirty="0">
                <a:latin typeface="Calibri"/>
                <a:cs typeface="Calibri"/>
              </a:rPr>
              <a:t>Why </a:t>
            </a:r>
            <a:r>
              <a:rPr sz="1500" i="1" spc="-5" dirty="0">
                <a:latin typeface="Calibri"/>
                <a:cs typeface="Calibri"/>
              </a:rPr>
              <a:t>does </a:t>
            </a:r>
            <a:r>
              <a:rPr sz="1500" i="1" spc="-10" dirty="0">
                <a:latin typeface="Calibri"/>
                <a:cs typeface="Calibri"/>
              </a:rPr>
              <a:t>Data </a:t>
            </a:r>
            <a:r>
              <a:rPr sz="1500" i="1" spc="-5" dirty="0">
                <a:latin typeface="Calibri"/>
                <a:cs typeface="Calibri"/>
              </a:rPr>
              <a:t>Science </a:t>
            </a:r>
            <a:r>
              <a:rPr sz="1500" i="1" spc="-25" dirty="0">
                <a:latin typeface="Calibri"/>
                <a:cs typeface="Calibri"/>
              </a:rPr>
              <a:t>matter, </a:t>
            </a:r>
            <a:r>
              <a:rPr sz="1500" i="1" spc="-15" dirty="0">
                <a:latin typeface="Calibri"/>
                <a:cs typeface="Calibri"/>
              </a:rPr>
              <a:t>broadly, </a:t>
            </a:r>
            <a:r>
              <a:rPr sz="1500" i="1" dirty="0">
                <a:latin typeface="Calibri"/>
                <a:cs typeface="Calibri"/>
              </a:rPr>
              <a:t>in </a:t>
            </a:r>
            <a:r>
              <a:rPr sz="1500" i="1" spc="-15" dirty="0">
                <a:latin typeface="Calibri"/>
                <a:cs typeface="Calibri"/>
              </a:rPr>
              <a:t>my </a:t>
            </a:r>
            <a:r>
              <a:rPr sz="1500" i="1" spc="-5" dirty="0">
                <a:latin typeface="Calibri"/>
                <a:cs typeface="Calibri"/>
              </a:rPr>
              <a:t>field </a:t>
            </a:r>
            <a:r>
              <a:rPr sz="1500" i="1" dirty="0">
                <a:latin typeface="Calibri"/>
                <a:cs typeface="Calibri"/>
              </a:rPr>
              <a:t>of</a:t>
            </a:r>
            <a:r>
              <a:rPr sz="1500" i="1" spc="75" dirty="0">
                <a:latin typeface="Calibri"/>
                <a:cs typeface="Calibri"/>
              </a:rPr>
              <a:t> </a:t>
            </a:r>
            <a:r>
              <a:rPr sz="1500" i="1" spc="-5" dirty="0">
                <a:latin typeface="Calibri"/>
                <a:cs typeface="Calibri"/>
              </a:rPr>
              <a:t>[insert]?</a:t>
            </a:r>
            <a:endParaRPr sz="1500" dirty="0">
              <a:latin typeface="Calibri"/>
              <a:cs typeface="Calibri"/>
            </a:endParaRPr>
          </a:p>
          <a:p>
            <a:pPr marL="1155700" lvl="2" indent="-228600">
              <a:lnSpc>
                <a:spcPct val="100000"/>
              </a:lnSpc>
              <a:buFont typeface="Arial"/>
              <a:buChar char="•"/>
              <a:tabLst>
                <a:tab pos="1155065" algn="l"/>
                <a:tab pos="1155700" algn="l"/>
              </a:tabLst>
            </a:pPr>
            <a:r>
              <a:rPr sz="1500" i="1" spc="-10" dirty="0">
                <a:latin typeface="Calibri"/>
                <a:cs typeface="Calibri"/>
              </a:rPr>
              <a:t>Why </a:t>
            </a:r>
            <a:r>
              <a:rPr sz="1500" i="1" spc="-5" dirty="0">
                <a:latin typeface="Calibri"/>
                <a:cs typeface="Calibri"/>
              </a:rPr>
              <a:t>does </a:t>
            </a:r>
            <a:r>
              <a:rPr sz="1500" i="1" spc="-10" dirty="0">
                <a:latin typeface="Calibri"/>
                <a:cs typeface="Calibri"/>
              </a:rPr>
              <a:t>Data </a:t>
            </a:r>
            <a:r>
              <a:rPr sz="1500" i="1" spc="-5" dirty="0">
                <a:latin typeface="Calibri"/>
                <a:cs typeface="Calibri"/>
              </a:rPr>
              <a:t>Science </a:t>
            </a:r>
            <a:r>
              <a:rPr sz="1500" i="1" spc="-25" dirty="0">
                <a:latin typeface="Calibri"/>
                <a:cs typeface="Calibri"/>
              </a:rPr>
              <a:t>matter, </a:t>
            </a:r>
            <a:r>
              <a:rPr sz="1500" i="1" spc="-10" dirty="0">
                <a:latin typeface="Calibri"/>
                <a:cs typeface="Calibri"/>
              </a:rPr>
              <a:t>specifically, </a:t>
            </a:r>
            <a:r>
              <a:rPr sz="1500" i="1" dirty="0">
                <a:latin typeface="Calibri"/>
                <a:cs typeface="Calibri"/>
              </a:rPr>
              <a:t>in </a:t>
            </a:r>
            <a:r>
              <a:rPr sz="1500" i="1" spc="-15" dirty="0">
                <a:latin typeface="Calibri"/>
                <a:cs typeface="Calibri"/>
              </a:rPr>
              <a:t>my </a:t>
            </a:r>
            <a:r>
              <a:rPr sz="1500" i="1" dirty="0">
                <a:latin typeface="Calibri"/>
                <a:cs typeface="Calibri"/>
              </a:rPr>
              <a:t>sub-discipline of</a:t>
            </a:r>
            <a:r>
              <a:rPr sz="1500" i="1" spc="60" dirty="0">
                <a:latin typeface="Calibri"/>
                <a:cs typeface="Calibri"/>
              </a:rPr>
              <a:t> </a:t>
            </a:r>
            <a:r>
              <a:rPr sz="1500" i="1" spc="-5" dirty="0">
                <a:latin typeface="Calibri"/>
                <a:cs typeface="Calibri"/>
              </a:rPr>
              <a:t>[insert]?</a:t>
            </a:r>
            <a:endParaRPr sz="1500" dirty="0">
              <a:latin typeface="Calibri"/>
              <a:cs typeface="Calibri"/>
            </a:endParaRPr>
          </a:p>
          <a:p>
            <a:pPr lvl="2">
              <a:lnSpc>
                <a:spcPct val="100000"/>
              </a:lnSpc>
              <a:spcBef>
                <a:spcPts val="5"/>
              </a:spcBef>
              <a:buFont typeface="Arial"/>
              <a:buChar char="•"/>
            </a:pPr>
            <a:endParaRPr sz="1500" dirty="0">
              <a:latin typeface="Times New Roman"/>
              <a:cs typeface="Times New Roman"/>
            </a:endParaRPr>
          </a:p>
          <a:p>
            <a:pPr marL="355600" indent="-342900">
              <a:lnSpc>
                <a:spcPct val="100000"/>
              </a:lnSpc>
              <a:buFont typeface="Arial"/>
              <a:buChar char="•"/>
              <a:tabLst>
                <a:tab pos="354965" algn="l"/>
                <a:tab pos="355600" algn="l"/>
              </a:tabLst>
            </a:pPr>
            <a:r>
              <a:rPr sz="3000" dirty="0">
                <a:latin typeface="Calibri"/>
                <a:cs typeface="Calibri"/>
              </a:rPr>
              <a:t>~10 </a:t>
            </a:r>
            <a:r>
              <a:rPr sz="3000" spc="-5" dirty="0">
                <a:latin typeface="Calibri"/>
                <a:cs typeface="Calibri"/>
              </a:rPr>
              <a:t>min </a:t>
            </a:r>
            <a:r>
              <a:rPr sz="3000" dirty="0">
                <a:latin typeface="Calibri"/>
                <a:cs typeface="Calibri"/>
              </a:rPr>
              <a:t>(I </a:t>
            </a:r>
            <a:r>
              <a:rPr sz="3000" spc="-5" dirty="0">
                <a:latin typeface="Calibri"/>
                <a:cs typeface="Calibri"/>
              </a:rPr>
              <a:t>will </a:t>
            </a:r>
            <a:r>
              <a:rPr sz="3000" spc="-20" dirty="0">
                <a:latin typeface="Calibri"/>
                <a:cs typeface="Calibri"/>
              </a:rPr>
              <a:t>flex </a:t>
            </a:r>
            <a:r>
              <a:rPr sz="3000" spc="-5" dirty="0">
                <a:latin typeface="Calibri"/>
                <a:cs typeface="Calibri"/>
              </a:rPr>
              <a:t>time </a:t>
            </a:r>
            <a:r>
              <a:rPr sz="3000" dirty="0">
                <a:latin typeface="Calibri"/>
                <a:cs typeface="Calibri"/>
              </a:rPr>
              <a:t>as</a:t>
            </a:r>
            <a:r>
              <a:rPr sz="3000" spc="-15" dirty="0">
                <a:latin typeface="Calibri"/>
                <a:cs typeface="Calibri"/>
              </a:rPr>
              <a:t> </a:t>
            </a:r>
            <a:r>
              <a:rPr sz="3000" spc="-10" dirty="0">
                <a:latin typeface="Calibri"/>
                <a:cs typeface="Calibri"/>
              </a:rPr>
              <a:t>needed)</a:t>
            </a:r>
            <a:endParaRPr sz="3000" dirty="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287617" y="464312"/>
            <a:ext cx="2569845" cy="695960"/>
          </a:xfrm>
          <a:prstGeom prst="rect">
            <a:avLst/>
          </a:prstGeom>
        </p:spPr>
        <p:txBody>
          <a:bodyPr vert="horz" wrap="square" lIns="0" tIns="12700" rIns="0" bIns="0" rtlCol="0">
            <a:spAutoFit/>
          </a:bodyPr>
          <a:lstStyle/>
          <a:p>
            <a:pPr marL="12700">
              <a:lnSpc>
                <a:spcPct val="100000"/>
              </a:lnSpc>
              <a:spcBef>
                <a:spcPts val="100"/>
              </a:spcBef>
            </a:pPr>
            <a:r>
              <a:rPr spc="-10" dirty="0"/>
              <a:t>Questions?</a:t>
            </a:r>
          </a:p>
        </p:txBody>
      </p:sp>
      <p:sp>
        <p:nvSpPr>
          <p:cNvPr id="4" name="object 4"/>
          <p:cNvSpPr txBox="1"/>
          <p:nvPr/>
        </p:nvSpPr>
        <p:spPr>
          <a:xfrm>
            <a:off x="535938" y="1607820"/>
            <a:ext cx="6525259" cy="51308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200" spc="-10" dirty="0">
                <a:latin typeface="Calibri"/>
                <a:cs typeface="Calibri"/>
              </a:rPr>
              <a:t>Questions </a:t>
            </a:r>
            <a:r>
              <a:rPr sz="3200" spc="-5" dirty="0">
                <a:latin typeface="Calibri"/>
                <a:cs typeface="Calibri"/>
              </a:rPr>
              <a:t>about DIRECT or</a:t>
            </a:r>
            <a:r>
              <a:rPr sz="3200" spc="15" dirty="0">
                <a:latin typeface="Calibri"/>
                <a:cs typeface="Calibri"/>
              </a:rPr>
              <a:t> </a:t>
            </a:r>
            <a:r>
              <a:rPr sz="3200" dirty="0">
                <a:latin typeface="Calibri"/>
                <a:cs typeface="Calibri"/>
              </a:rPr>
              <a:t>DSMCER?</a:t>
            </a:r>
            <a:endParaRPr sz="320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30450" y="464312"/>
            <a:ext cx="4483735" cy="695960"/>
          </a:xfrm>
          <a:prstGeom prst="rect">
            <a:avLst/>
          </a:prstGeom>
        </p:spPr>
        <p:txBody>
          <a:bodyPr vert="horz" wrap="square" lIns="0" tIns="12700" rIns="0" bIns="0" rtlCol="0">
            <a:spAutoFit/>
          </a:bodyPr>
          <a:lstStyle/>
          <a:p>
            <a:pPr marL="12700">
              <a:lnSpc>
                <a:spcPct val="100000"/>
              </a:lnSpc>
              <a:spcBef>
                <a:spcPts val="100"/>
              </a:spcBef>
            </a:pPr>
            <a:r>
              <a:rPr spc="-10" dirty="0"/>
              <a:t>Acknowledgements</a:t>
            </a:r>
          </a:p>
        </p:txBody>
      </p:sp>
      <p:sp>
        <p:nvSpPr>
          <p:cNvPr id="4" name="object 4"/>
          <p:cNvSpPr/>
          <p:nvPr/>
        </p:nvSpPr>
        <p:spPr>
          <a:xfrm>
            <a:off x="6724586" y="1821962"/>
            <a:ext cx="1031070" cy="103107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886927" y="1878881"/>
            <a:ext cx="916813" cy="91681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814493" y="2795692"/>
            <a:ext cx="1989246" cy="1333573"/>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892631" y="3867010"/>
            <a:ext cx="1794168" cy="956888"/>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6773862" y="4734686"/>
            <a:ext cx="2163269" cy="608420"/>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6924191" y="5493541"/>
            <a:ext cx="1946842" cy="334950"/>
          </a:xfrm>
          <a:prstGeom prst="rect">
            <a:avLst/>
          </a:prstGeom>
          <a:blipFill>
            <a:blip r:embed="rId8" cstate="print"/>
            <a:stretch>
              <a:fillRect/>
            </a:stretch>
          </a:blipFill>
        </p:spPr>
        <p:txBody>
          <a:bodyPr wrap="square" lIns="0" tIns="0" rIns="0" bIns="0" rtlCol="0"/>
          <a:lstStyle/>
          <a:p>
            <a:endParaRPr/>
          </a:p>
        </p:txBody>
      </p:sp>
      <p:sp>
        <p:nvSpPr>
          <p:cNvPr id="10" name="object 10"/>
          <p:cNvSpPr txBox="1"/>
          <p:nvPr/>
        </p:nvSpPr>
        <p:spPr>
          <a:xfrm>
            <a:off x="727876" y="1519419"/>
            <a:ext cx="3489960" cy="5598969"/>
          </a:xfrm>
          <a:prstGeom prst="rect">
            <a:avLst/>
          </a:prstGeom>
        </p:spPr>
        <p:txBody>
          <a:bodyPr vert="horz" wrap="square" lIns="0" tIns="12700" rIns="0" bIns="0" rtlCol="0">
            <a:spAutoFit/>
          </a:bodyPr>
          <a:lstStyle/>
          <a:p>
            <a:pPr marL="12700">
              <a:lnSpc>
                <a:spcPts val="2145"/>
              </a:lnSpc>
              <a:spcBef>
                <a:spcPts val="100"/>
              </a:spcBef>
            </a:pPr>
            <a:r>
              <a:rPr sz="1600" b="1" spc="-5" dirty="0">
                <a:latin typeface="Calibri"/>
                <a:cs typeface="Calibri"/>
              </a:rPr>
              <a:t>Beck </a:t>
            </a:r>
            <a:r>
              <a:rPr sz="1600" b="1" spc="-15" dirty="0">
                <a:latin typeface="Calibri"/>
                <a:cs typeface="Calibri"/>
              </a:rPr>
              <a:t>Research</a:t>
            </a:r>
            <a:r>
              <a:rPr sz="1600" b="1" spc="0" dirty="0">
                <a:latin typeface="Calibri"/>
                <a:cs typeface="Calibri"/>
              </a:rPr>
              <a:t> </a:t>
            </a:r>
            <a:r>
              <a:rPr sz="1600" b="1" spc="-5" dirty="0">
                <a:latin typeface="Calibri"/>
                <a:cs typeface="Calibri"/>
              </a:rPr>
              <a:t>Lab</a:t>
            </a:r>
            <a:endParaRPr sz="1600" dirty="0">
              <a:latin typeface="Calibri"/>
              <a:cs typeface="Calibri"/>
            </a:endParaRPr>
          </a:p>
          <a:p>
            <a:pPr marL="298450" indent="-285750">
              <a:lnSpc>
                <a:spcPts val="2145"/>
              </a:lnSpc>
              <a:buFont typeface="Arial"/>
              <a:buChar char="•"/>
              <a:tabLst>
                <a:tab pos="297815" algn="l"/>
                <a:tab pos="298450" algn="l"/>
              </a:tabLst>
            </a:pPr>
            <a:r>
              <a:rPr sz="1600" spc="-15" dirty="0">
                <a:latin typeface="Calibri"/>
                <a:cs typeface="Calibri"/>
              </a:rPr>
              <a:t>Pearl </a:t>
            </a:r>
            <a:r>
              <a:rPr sz="1600" spc="-5" dirty="0">
                <a:latin typeface="Calibri"/>
                <a:cs typeface="Calibri"/>
              </a:rPr>
              <a:t>Philip (ChemE,</a:t>
            </a:r>
            <a:r>
              <a:rPr sz="1600" spc="25" dirty="0">
                <a:latin typeface="Calibri"/>
                <a:cs typeface="Calibri"/>
              </a:rPr>
              <a:t> </a:t>
            </a:r>
            <a:r>
              <a:rPr sz="1600" spc="-5" dirty="0">
                <a:latin typeface="Calibri"/>
                <a:cs typeface="Calibri"/>
              </a:rPr>
              <a:t>GSK)</a:t>
            </a:r>
            <a:endParaRPr sz="1600" dirty="0">
              <a:latin typeface="Calibri"/>
              <a:cs typeface="Calibri"/>
            </a:endParaRPr>
          </a:p>
          <a:p>
            <a:pPr marL="298450" indent="-285750">
              <a:lnSpc>
                <a:spcPct val="100000"/>
              </a:lnSpc>
              <a:spcBef>
                <a:spcPts val="5"/>
              </a:spcBef>
              <a:buFont typeface="Arial"/>
              <a:buChar char="•"/>
              <a:tabLst>
                <a:tab pos="297815" algn="l"/>
                <a:tab pos="298450" algn="l"/>
              </a:tabLst>
            </a:pPr>
            <a:r>
              <a:rPr sz="1600" spc="-5" dirty="0">
                <a:latin typeface="Calibri"/>
                <a:cs typeface="Calibri"/>
              </a:rPr>
              <a:t>Rahul </a:t>
            </a:r>
            <a:r>
              <a:rPr sz="1600" spc="-10" dirty="0">
                <a:latin typeface="Calibri"/>
                <a:cs typeface="Calibri"/>
              </a:rPr>
              <a:t>Avadhoot</a:t>
            </a:r>
            <a:r>
              <a:rPr sz="1600" spc="-5" dirty="0">
                <a:latin typeface="Calibri"/>
                <a:cs typeface="Calibri"/>
              </a:rPr>
              <a:t> (ChemE)</a:t>
            </a:r>
            <a:endParaRPr sz="1600" dirty="0">
              <a:latin typeface="Calibri"/>
              <a:cs typeface="Calibri"/>
            </a:endParaRPr>
          </a:p>
          <a:p>
            <a:pPr marL="298450" indent="-285750">
              <a:lnSpc>
                <a:spcPct val="100000"/>
              </a:lnSpc>
              <a:spcBef>
                <a:spcPts val="5"/>
              </a:spcBef>
              <a:buFont typeface="Arial"/>
              <a:buChar char="•"/>
              <a:tabLst>
                <a:tab pos="297815" algn="l"/>
                <a:tab pos="298450" algn="l"/>
              </a:tabLst>
            </a:pPr>
            <a:r>
              <a:rPr sz="1600" spc="-10" dirty="0">
                <a:latin typeface="Calibri"/>
                <a:cs typeface="Calibri"/>
              </a:rPr>
              <a:t>Jiayuan </a:t>
            </a:r>
            <a:r>
              <a:rPr sz="1600" dirty="0">
                <a:latin typeface="Calibri"/>
                <a:cs typeface="Calibri"/>
              </a:rPr>
              <a:t>Guo</a:t>
            </a:r>
            <a:r>
              <a:rPr sz="1600" spc="10" dirty="0">
                <a:latin typeface="Calibri"/>
                <a:cs typeface="Calibri"/>
              </a:rPr>
              <a:t> </a:t>
            </a:r>
            <a:r>
              <a:rPr sz="1600" spc="-5" dirty="0">
                <a:latin typeface="Calibri"/>
                <a:cs typeface="Calibri"/>
              </a:rPr>
              <a:t>(ChemE)</a:t>
            </a:r>
            <a:endParaRPr sz="1600" dirty="0">
              <a:latin typeface="Calibri"/>
              <a:cs typeface="Calibri"/>
            </a:endParaRPr>
          </a:p>
          <a:p>
            <a:pPr marL="298450" indent="-285750">
              <a:lnSpc>
                <a:spcPct val="100000"/>
              </a:lnSpc>
              <a:spcBef>
                <a:spcPts val="10"/>
              </a:spcBef>
              <a:buFont typeface="Arial"/>
              <a:buChar char="•"/>
              <a:tabLst>
                <a:tab pos="297815" algn="l"/>
                <a:tab pos="298450" algn="l"/>
              </a:tabLst>
            </a:pPr>
            <a:r>
              <a:rPr sz="1600" spc="-20" dirty="0">
                <a:latin typeface="Calibri"/>
                <a:cs typeface="Calibri"/>
              </a:rPr>
              <a:t>Alexey </a:t>
            </a:r>
            <a:r>
              <a:rPr sz="1600" spc="-5" dirty="0">
                <a:latin typeface="Calibri"/>
                <a:cs typeface="Calibri"/>
              </a:rPr>
              <a:t>Gilman (ChemE,</a:t>
            </a:r>
            <a:r>
              <a:rPr sz="1600" spc="25" dirty="0">
                <a:latin typeface="Calibri"/>
                <a:cs typeface="Calibri"/>
              </a:rPr>
              <a:t> </a:t>
            </a:r>
            <a:r>
              <a:rPr sz="1600" spc="-5" dirty="0">
                <a:latin typeface="Calibri"/>
                <a:cs typeface="Calibri"/>
              </a:rPr>
              <a:t>PhD)</a:t>
            </a:r>
            <a:endParaRPr sz="1600" dirty="0">
              <a:latin typeface="Calibri"/>
              <a:cs typeface="Calibri"/>
            </a:endParaRPr>
          </a:p>
          <a:p>
            <a:pPr marL="12700">
              <a:lnSpc>
                <a:spcPts val="2145"/>
              </a:lnSpc>
              <a:spcBef>
                <a:spcPts val="1780"/>
              </a:spcBef>
            </a:pPr>
            <a:r>
              <a:rPr sz="1600" b="1" spc="-5" dirty="0">
                <a:latin typeface="Calibri"/>
                <a:cs typeface="Calibri"/>
              </a:rPr>
              <a:t>Gut </a:t>
            </a:r>
            <a:r>
              <a:rPr sz="1600" b="1" spc="-10" dirty="0">
                <a:latin typeface="Calibri"/>
                <a:cs typeface="Calibri"/>
              </a:rPr>
              <a:t>microbiome </a:t>
            </a:r>
            <a:r>
              <a:rPr sz="1600" b="1" dirty="0">
                <a:latin typeface="Calibri"/>
                <a:cs typeface="Calibri"/>
              </a:rPr>
              <a:t>&amp; </a:t>
            </a:r>
            <a:r>
              <a:rPr sz="1600" b="1" spc="-5" dirty="0">
                <a:latin typeface="Calibri"/>
                <a:cs typeface="Calibri"/>
              </a:rPr>
              <a:t>health</a:t>
            </a:r>
            <a:endParaRPr sz="1600" dirty="0">
              <a:latin typeface="Calibri"/>
              <a:cs typeface="Calibri"/>
            </a:endParaRPr>
          </a:p>
          <a:p>
            <a:pPr marL="298450" indent="-285750">
              <a:lnSpc>
                <a:spcPts val="2145"/>
              </a:lnSpc>
              <a:buFont typeface="Arial"/>
              <a:buChar char="•"/>
              <a:tabLst>
                <a:tab pos="297815" algn="l"/>
                <a:tab pos="298450" algn="l"/>
              </a:tabLst>
            </a:pPr>
            <a:r>
              <a:rPr sz="1600" spc="-5" dirty="0">
                <a:latin typeface="Calibri"/>
                <a:cs typeface="Calibri"/>
              </a:rPr>
              <a:t>Jisun </a:t>
            </a:r>
            <a:r>
              <a:rPr sz="1600" spc="-15" dirty="0">
                <a:latin typeface="Calibri"/>
                <a:cs typeface="Calibri"/>
              </a:rPr>
              <a:t>Paik </a:t>
            </a:r>
            <a:r>
              <a:rPr sz="1600" spc="-10" dirty="0">
                <a:latin typeface="Calibri"/>
                <a:cs typeface="Calibri"/>
              </a:rPr>
              <a:t>(Comparative</a:t>
            </a:r>
            <a:r>
              <a:rPr sz="1600" spc="25" dirty="0">
                <a:latin typeface="Calibri"/>
                <a:cs typeface="Calibri"/>
              </a:rPr>
              <a:t> </a:t>
            </a:r>
            <a:r>
              <a:rPr sz="1600" spc="-5" dirty="0">
                <a:latin typeface="Calibri"/>
                <a:cs typeface="Calibri"/>
              </a:rPr>
              <a:t>Medicine)</a:t>
            </a:r>
            <a:endParaRPr sz="1600" dirty="0">
              <a:latin typeface="Calibri"/>
              <a:cs typeface="Calibri"/>
            </a:endParaRPr>
          </a:p>
          <a:p>
            <a:pPr marL="27940">
              <a:lnSpc>
                <a:spcPts val="2145"/>
              </a:lnSpc>
              <a:spcBef>
                <a:spcPts val="1480"/>
              </a:spcBef>
            </a:pPr>
            <a:r>
              <a:rPr sz="1600" b="1" spc="-10" dirty="0">
                <a:latin typeface="Calibri"/>
                <a:cs typeface="Calibri"/>
              </a:rPr>
              <a:t>Showcase </a:t>
            </a:r>
            <a:r>
              <a:rPr sz="1600" b="1" spc="-15" dirty="0">
                <a:latin typeface="Calibri"/>
                <a:cs typeface="Calibri"/>
              </a:rPr>
              <a:t>examples</a:t>
            </a:r>
            <a:endParaRPr sz="1600" dirty="0">
              <a:latin typeface="Calibri"/>
              <a:cs typeface="Calibri"/>
            </a:endParaRPr>
          </a:p>
          <a:p>
            <a:pPr marL="313690" indent="-285750">
              <a:lnSpc>
                <a:spcPts val="2145"/>
              </a:lnSpc>
              <a:buFont typeface="Arial"/>
              <a:buChar char="•"/>
              <a:tabLst>
                <a:tab pos="313690" algn="l"/>
                <a:tab pos="314325" algn="l"/>
              </a:tabLst>
            </a:pPr>
            <a:r>
              <a:rPr sz="1600" spc="-10" dirty="0">
                <a:latin typeface="Calibri"/>
                <a:cs typeface="Calibri"/>
              </a:rPr>
              <a:t>Elizabeth </a:t>
            </a:r>
            <a:r>
              <a:rPr sz="1600" dirty="0">
                <a:latin typeface="Calibri"/>
                <a:cs typeface="Calibri"/>
              </a:rPr>
              <a:t>Nance</a:t>
            </a:r>
            <a:r>
              <a:rPr sz="1600" spc="25"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5" dirty="0">
                <a:latin typeface="Calibri"/>
                <a:cs typeface="Calibri"/>
              </a:rPr>
              <a:t>Chad Curtis</a:t>
            </a:r>
            <a:r>
              <a:rPr sz="1600" spc="5"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20" dirty="0">
                <a:latin typeface="Calibri"/>
                <a:cs typeface="Calibri"/>
              </a:rPr>
              <a:t>Mike </a:t>
            </a:r>
            <a:r>
              <a:rPr sz="1600" spc="-5" dirty="0">
                <a:latin typeface="Calibri"/>
                <a:cs typeface="Calibri"/>
              </a:rPr>
              <a:t>McKenna</a:t>
            </a:r>
            <a:r>
              <a:rPr sz="1600" spc="15" dirty="0">
                <a:latin typeface="Calibri"/>
                <a:cs typeface="Calibri"/>
              </a:rPr>
              <a:t> </a:t>
            </a:r>
            <a:r>
              <a:rPr sz="1600" spc="-5" dirty="0">
                <a:latin typeface="Calibri"/>
                <a:cs typeface="Calibri"/>
              </a:rPr>
              <a:t>(ChemE)</a:t>
            </a:r>
            <a:endParaRPr sz="1600" dirty="0">
              <a:latin typeface="Calibri"/>
              <a:cs typeface="Calibri"/>
            </a:endParaRPr>
          </a:p>
          <a:p>
            <a:pPr marL="313690" indent="-285750">
              <a:lnSpc>
                <a:spcPct val="100000"/>
              </a:lnSpc>
              <a:spcBef>
                <a:spcPts val="10"/>
              </a:spcBef>
              <a:buFont typeface="Arial"/>
              <a:buChar char="•"/>
              <a:tabLst>
                <a:tab pos="313690" algn="l"/>
                <a:tab pos="314325" algn="l"/>
              </a:tabLst>
            </a:pPr>
            <a:r>
              <a:rPr sz="1600" spc="-25" dirty="0">
                <a:latin typeface="Calibri"/>
                <a:cs typeface="Calibri"/>
              </a:rPr>
              <a:t>Wes </a:t>
            </a:r>
            <a:r>
              <a:rPr sz="1600" spc="-35" dirty="0">
                <a:latin typeface="Calibri"/>
                <a:cs typeface="Calibri"/>
              </a:rPr>
              <a:t>Tatum</a:t>
            </a:r>
            <a:r>
              <a:rPr sz="1600" spc="15" dirty="0">
                <a:latin typeface="Calibri"/>
                <a:cs typeface="Calibri"/>
              </a:rPr>
              <a:t> </a:t>
            </a:r>
            <a:r>
              <a:rPr sz="1600" spc="-5" dirty="0">
                <a:latin typeface="Calibri"/>
                <a:cs typeface="Calibri"/>
              </a:rPr>
              <a:t>(MSE)</a:t>
            </a:r>
            <a:endParaRPr sz="1600" dirty="0">
              <a:latin typeface="Calibri"/>
              <a:cs typeface="Calibri"/>
            </a:endParaRPr>
          </a:p>
          <a:p>
            <a:pPr marL="770890" lvl="1" indent="-285750">
              <a:lnSpc>
                <a:spcPts val="2145"/>
              </a:lnSpc>
              <a:spcBef>
                <a:spcPts val="5"/>
              </a:spcBef>
              <a:buFont typeface="Arial"/>
              <a:buChar char="•"/>
              <a:tabLst>
                <a:tab pos="770890" algn="l"/>
                <a:tab pos="771525" algn="l"/>
              </a:tabLst>
            </a:pPr>
            <a:r>
              <a:rPr sz="1600" spc="-5" dirty="0">
                <a:latin typeface="Calibri"/>
                <a:cs typeface="Calibri"/>
              </a:rPr>
              <a:t>Luscombe</a:t>
            </a:r>
            <a:r>
              <a:rPr sz="1600" spc="0" dirty="0">
                <a:latin typeface="Calibri"/>
                <a:cs typeface="Calibri"/>
              </a:rPr>
              <a:t> </a:t>
            </a:r>
            <a:r>
              <a:rPr sz="1600" spc="-5" dirty="0">
                <a:latin typeface="Calibri"/>
                <a:cs typeface="Calibri"/>
              </a:rPr>
              <a:t>(</a:t>
            </a:r>
            <a:r>
              <a:rPr lang="en-US" sz="1600" spc="-5" dirty="0">
                <a:latin typeface="Calibri"/>
                <a:cs typeface="Calibri"/>
              </a:rPr>
              <a:t>MSE</a:t>
            </a:r>
            <a:r>
              <a:rPr sz="1600" spc="-5" dirty="0">
                <a:latin typeface="Calibri"/>
                <a:cs typeface="Calibri"/>
              </a:rPr>
              <a:t>)</a:t>
            </a:r>
            <a:endParaRPr lang="en-US" sz="1600" spc="-5" dirty="0">
              <a:latin typeface="Calibri"/>
              <a:cs typeface="Calibri"/>
            </a:endParaRPr>
          </a:p>
          <a:p>
            <a:pPr marL="313690" indent="-285750">
              <a:lnSpc>
                <a:spcPct val="100000"/>
              </a:lnSpc>
              <a:spcBef>
                <a:spcPts val="10"/>
              </a:spcBef>
              <a:buFont typeface="Arial"/>
              <a:buChar char="•"/>
              <a:tabLst>
                <a:tab pos="313690" algn="l"/>
                <a:tab pos="314325" algn="l"/>
              </a:tabLst>
            </a:pPr>
            <a:r>
              <a:rPr lang="it-IT" sz="1600" spc="-25" dirty="0">
                <a:cs typeface="Calibri"/>
              </a:rPr>
              <a:t>Jimin Qian </a:t>
            </a:r>
            <a:r>
              <a:rPr lang="it-IT" sz="1600" spc="-5" dirty="0">
                <a:cs typeface="Calibri"/>
              </a:rPr>
              <a:t>(MSE)</a:t>
            </a:r>
            <a:endParaRPr lang="it-IT" sz="1600" dirty="0">
              <a:cs typeface="Calibri"/>
            </a:endParaRPr>
          </a:p>
          <a:p>
            <a:pPr marL="770890" lvl="1" indent="-285750">
              <a:lnSpc>
                <a:spcPts val="2145"/>
              </a:lnSpc>
              <a:spcBef>
                <a:spcPts val="5"/>
              </a:spcBef>
              <a:buFont typeface="Arial"/>
              <a:buChar char="•"/>
              <a:tabLst>
                <a:tab pos="770890" algn="l"/>
                <a:tab pos="771525" algn="l"/>
              </a:tabLst>
            </a:pPr>
            <a:r>
              <a:rPr lang="it-IT" sz="1600" spc="-5" dirty="0">
                <a:cs typeface="Calibri"/>
              </a:rPr>
              <a:t>Fumio &amp; Huang</a:t>
            </a:r>
            <a:r>
              <a:rPr lang="it-IT" sz="1600" dirty="0">
                <a:cs typeface="Calibri"/>
              </a:rPr>
              <a:t> </a:t>
            </a:r>
            <a:r>
              <a:rPr lang="it-IT" sz="1600" spc="-5" dirty="0">
                <a:cs typeface="Calibri"/>
              </a:rPr>
              <a:t>(MSE)</a:t>
            </a:r>
            <a:endParaRPr sz="1600" dirty="0">
              <a:latin typeface="Calibri"/>
              <a:cs typeface="Calibri"/>
            </a:endParaRPr>
          </a:p>
          <a:p>
            <a:pPr marL="313690" indent="-285750">
              <a:lnSpc>
                <a:spcPts val="2145"/>
              </a:lnSpc>
              <a:buFont typeface="Arial"/>
              <a:buChar char="•"/>
              <a:tabLst>
                <a:tab pos="313690" algn="l"/>
                <a:tab pos="314325" algn="l"/>
              </a:tabLst>
            </a:pPr>
            <a:r>
              <a:rPr sz="1600" spc="-15" dirty="0">
                <a:latin typeface="Calibri"/>
                <a:cs typeface="Calibri"/>
              </a:rPr>
              <a:t>Jay </a:t>
            </a:r>
            <a:r>
              <a:rPr sz="1600" spc="-10" dirty="0">
                <a:latin typeface="Calibri"/>
                <a:cs typeface="Calibri"/>
              </a:rPr>
              <a:t>Rutherford</a:t>
            </a:r>
            <a:r>
              <a:rPr sz="1600" spc="10"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10" dirty="0">
                <a:latin typeface="Calibri"/>
                <a:cs typeface="Calibri"/>
              </a:rPr>
              <a:t>Posner </a:t>
            </a:r>
            <a:r>
              <a:rPr sz="1600" dirty="0">
                <a:latin typeface="Calibri"/>
                <a:cs typeface="Calibri"/>
              </a:rPr>
              <a:t>(ChemE +</a:t>
            </a:r>
            <a:r>
              <a:rPr sz="1600" spc="-5" dirty="0">
                <a:latin typeface="Calibri"/>
                <a:cs typeface="Calibri"/>
              </a:rPr>
              <a:t> MechE)</a:t>
            </a:r>
            <a:endParaRPr sz="1600" dirty="0">
              <a:latin typeface="Calibri"/>
              <a:cs typeface="Calibri"/>
            </a:endParaRPr>
          </a:p>
          <a:p>
            <a:pPr marL="313690" indent="-285750">
              <a:lnSpc>
                <a:spcPct val="100000"/>
              </a:lnSpc>
              <a:spcBef>
                <a:spcPts val="5"/>
              </a:spcBef>
              <a:buFont typeface="Arial"/>
              <a:buChar char="•"/>
              <a:tabLst>
                <a:tab pos="313690" algn="l"/>
                <a:tab pos="314325" algn="l"/>
              </a:tabLst>
            </a:pPr>
            <a:r>
              <a:rPr sz="1600" spc="-15" dirty="0">
                <a:latin typeface="Calibri"/>
                <a:cs typeface="Calibri"/>
              </a:rPr>
              <a:t>Blake </a:t>
            </a:r>
            <a:r>
              <a:rPr sz="1600" dirty="0">
                <a:latin typeface="Calibri"/>
                <a:cs typeface="Calibri"/>
              </a:rPr>
              <a:t>Hough </a:t>
            </a:r>
            <a:r>
              <a:rPr sz="1600" spc="-5" dirty="0">
                <a:latin typeface="Calibri"/>
                <a:cs typeface="Calibri"/>
              </a:rPr>
              <a:t>(ChemE,</a:t>
            </a:r>
            <a:r>
              <a:rPr sz="1600" spc="15" dirty="0">
                <a:latin typeface="Calibri"/>
                <a:cs typeface="Calibri"/>
              </a:rPr>
              <a:t> </a:t>
            </a:r>
            <a:r>
              <a:rPr sz="1600" spc="-5" dirty="0">
                <a:latin typeface="Calibri"/>
                <a:cs typeface="Calibri"/>
              </a:rPr>
              <a:t>PhD)</a:t>
            </a:r>
            <a:endParaRPr sz="1600" dirty="0">
              <a:latin typeface="Calibri"/>
              <a:cs typeface="Calibri"/>
            </a:endParaRPr>
          </a:p>
          <a:p>
            <a:pPr marL="770890" lvl="1" indent="-285750">
              <a:lnSpc>
                <a:spcPct val="100000"/>
              </a:lnSpc>
              <a:spcBef>
                <a:spcPts val="10"/>
              </a:spcBef>
              <a:buFont typeface="Arial"/>
              <a:buChar char="•"/>
              <a:tabLst>
                <a:tab pos="770890" algn="l"/>
                <a:tab pos="771525" algn="l"/>
              </a:tabLst>
            </a:pPr>
            <a:r>
              <a:rPr sz="1600" spc="-5" dirty="0">
                <a:latin typeface="Calibri"/>
                <a:cs typeface="Calibri"/>
              </a:rPr>
              <a:t>Pfaendtner </a:t>
            </a:r>
            <a:r>
              <a:rPr sz="1600" dirty="0">
                <a:latin typeface="Calibri"/>
                <a:cs typeface="Calibri"/>
              </a:rPr>
              <a:t>&amp;</a:t>
            </a:r>
            <a:r>
              <a:rPr sz="1600" spc="-5" dirty="0">
                <a:latin typeface="Calibri"/>
                <a:cs typeface="Calibri"/>
              </a:rPr>
              <a:t> </a:t>
            </a:r>
            <a:r>
              <a:rPr sz="1600" spc="-10" dirty="0">
                <a:latin typeface="Calibri"/>
                <a:cs typeface="Calibri"/>
              </a:rPr>
              <a:t>Schwartz</a:t>
            </a:r>
            <a:endParaRPr lang="en-US" sz="1600" spc="-10" dirty="0">
              <a:latin typeface="Calibri"/>
              <a:cs typeface="Calibri"/>
            </a:endParaRPr>
          </a:p>
          <a:p>
            <a:pPr marL="485140" lvl="1">
              <a:lnSpc>
                <a:spcPct val="100000"/>
              </a:lnSpc>
              <a:spcBef>
                <a:spcPts val="10"/>
              </a:spcBef>
              <a:tabLst>
                <a:tab pos="770890" algn="l"/>
                <a:tab pos="771525" algn="l"/>
              </a:tabLst>
            </a:pPr>
            <a:endParaRPr sz="1800" dirty="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 little about me</a:t>
            </a:r>
          </a:p>
        </p:txBody>
      </p:sp>
      <p:pic>
        <p:nvPicPr>
          <p:cNvPr id="9" name="Picture 2" descr="http://mceuengroup.lassp.cornell.edu/sites/mceuen/files/exc08_05.jpg">
            <a:extLst>
              <a:ext uri="{FF2B5EF4-FFF2-40B4-BE49-F238E27FC236}">
                <a16:creationId xmlns:a16="http://schemas.microsoft.com/office/drawing/2014/main" id="{F97C7B10-1162-4FBE-B8D9-BF0F6E06602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78645" y="2496044"/>
            <a:ext cx="2381715" cy="27686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AE87C33-DF8B-4AE2-AE9E-E19EF2E75019}"/>
              </a:ext>
            </a:extLst>
          </p:cNvPr>
          <p:cNvSpPr/>
          <p:nvPr/>
        </p:nvSpPr>
        <p:spPr>
          <a:xfrm>
            <a:off x="1356055" y="1662763"/>
            <a:ext cx="6431889" cy="707886"/>
          </a:xfrm>
          <a:prstGeom prst="rect">
            <a:avLst/>
          </a:prstGeom>
        </p:spPr>
        <p:txBody>
          <a:bodyPr wrap="none">
            <a:spAutoFit/>
          </a:bodyPr>
          <a:lstStyle/>
          <a:p>
            <a:pPr algn="ctr"/>
            <a:r>
              <a:rPr lang="en-US" sz="2000" spc="-10" dirty="0">
                <a:cs typeface="Calibri"/>
              </a:rPr>
              <a:t>Theoretical Condensed Matter Physics and Materials Science</a:t>
            </a:r>
          </a:p>
          <a:p>
            <a:pPr algn="ctr"/>
            <a:r>
              <a:rPr lang="en-US" sz="2000" spc="-10" dirty="0">
                <a:cs typeface="Calibri"/>
              </a:rPr>
              <a:t>Quantum Behavior of Materials</a:t>
            </a:r>
            <a:endParaRPr lang="en-US" sz="2000" dirty="0"/>
          </a:p>
        </p:txBody>
      </p:sp>
      <p:sp>
        <p:nvSpPr>
          <p:cNvPr id="3" name="Rectangle 2">
            <a:extLst>
              <a:ext uri="{FF2B5EF4-FFF2-40B4-BE49-F238E27FC236}">
                <a16:creationId xmlns:a16="http://schemas.microsoft.com/office/drawing/2014/main" id="{91D6CE04-1F86-4EAD-BB28-F8627024A66E}"/>
              </a:ext>
            </a:extLst>
          </p:cNvPr>
          <p:cNvSpPr/>
          <p:nvPr/>
        </p:nvSpPr>
        <p:spPr>
          <a:xfrm>
            <a:off x="100597" y="5535904"/>
            <a:ext cx="3937809" cy="369332"/>
          </a:xfrm>
          <a:prstGeom prst="rect">
            <a:avLst/>
          </a:prstGeom>
        </p:spPr>
        <p:txBody>
          <a:bodyPr wrap="none">
            <a:spAutoFit/>
          </a:bodyPr>
          <a:lstStyle/>
          <a:p>
            <a:r>
              <a:rPr lang="en-US" spc="-10" dirty="0">
                <a:cs typeface="Calibri"/>
              </a:rPr>
              <a:t>Excited States and Light-Matter Coupling</a:t>
            </a:r>
            <a:endParaRPr lang="en-US" dirty="0"/>
          </a:p>
        </p:txBody>
      </p:sp>
      <p:pic>
        <p:nvPicPr>
          <p:cNvPr id="3074" name="Picture 2">
            <a:extLst>
              <a:ext uri="{FF2B5EF4-FFF2-40B4-BE49-F238E27FC236}">
                <a16:creationId xmlns:a16="http://schemas.microsoft.com/office/drawing/2014/main" id="{7A6C5D33-E863-4783-9E40-43A1AA983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6740" y="2284683"/>
            <a:ext cx="3025424" cy="373509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84E4D6B-AE3B-42F6-B1E9-E0D6D3032DBB}"/>
              </a:ext>
            </a:extLst>
          </p:cNvPr>
          <p:cNvSpPr/>
          <p:nvPr/>
        </p:nvSpPr>
        <p:spPr>
          <a:xfrm>
            <a:off x="4821639" y="5535904"/>
            <a:ext cx="3865161" cy="369332"/>
          </a:xfrm>
          <a:prstGeom prst="rect">
            <a:avLst/>
          </a:prstGeom>
        </p:spPr>
        <p:txBody>
          <a:bodyPr wrap="none">
            <a:spAutoFit/>
          </a:bodyPr>
          <a:lstStyle/>
          <a:p>
            <a:r>
              <a:rPr lang="en-US" spc="-10" dirty="0">
                <a:cs typeface="Calibri"/>
              </a:rPr>
              <a:t>Quantum Engineering of Nanomaterials</a:t>
            </a:r>
            <a:endParaRPr lang="en-US" dirty="0"/>
          </a:p>
        </p:txBody>
      </p:sp>
      <p:sp>
        <p:nvSpPr>
          <p:cNvPr id="11" name="Rectangle 10">
            <a:extLst>
              <a:ext uri="{FF2B5EF4-FFF2-40B4-BE49-F238E27FC236}">
                <a16:creationId xmlns:a16="http://schemas.microsoft.com/office/drawing/2014/main" id="{0678BF34-7556-42CB-8980-E58975251466}"/>
              </a:ext>
            </a:extLst>
          </p:cNvPr>
          <p:cNvSpPr/>
          <p:nvPr/>
        </p:nvSpPr>
        <p:spPr>
          <a:xfrm>
            <a:off x="5044190" y="6019774"/>
            <a:ext cx="3511154" cy="369332"/>
          </a:xfrm>
          <a:prstGeom prst="rect">
            <a:avLst/>
          </a:prstGeom>
        </p:spPr>
        <p:txBody>
          <a:bodyPr wrap="none">
            <a:spAutoFit/>
          </a:bodyPr>
          <a:lstStyle/>
          <a:p>
            <a:r>
              <a:rPr lang="en-US"/>
              <a:t>Phys. Rev. Lett. 119, 076401 (2017).</a:t>
            </a:r>
            <a:endParaRPr lang="en-US" dirty="0"/>
          </a:p>
        </p:txBody>
      </p:sp>
      <p:sp>
        <p:nvSpPr>
          <p:cNvPr id="12" name="Rectangle 11">
            <a:extLst>
              <a:ext uri="{FF2B5EF4-FFF2-40B4-BE49-F238E27FC236}">
                <a16:creationId xmlns:a16="http://schemas.microsoft.com/office/drawing/2014/main" id="{5D0F1D78-7A32-4AC0-82A6-CD245FC65192}"/>
              </a:ext>
            </a:extLst>
          </p:cNvPr>
          <p:cNvSpPr/>
          <p:nvPr/>
        </p:nvSpPr>
        <p:spPr>
          <a:xfrm>
            <a:off x="5044190" y="6290948"/>
            <a:ext cx="2418932" cy="369332"/>
          </a:xfrm>
          <a:prstGeom prst="rect">
            <a:avLst/>
          </a:prstGeom>
        </p:spPr>
        <p:txBody>
          <a:bodyPr wrap="none">
            <a:spAutoFit/>
          </a:bodyPr>
          <a:lstStyle/>
          <a:p>
            <a:r>
              <a:rPr lang="en-US" dirty="0"/>
              <a:t>Nature 560, 204 (2018).</a:t>
            </a:r>
          </a:p>
        </p:txBody>
      </p:sp>
      <p:sp>
        <p:nvSpPr>
          <p:cNvPr id="13" name="Rectangle 12">
            <a:extLst>
              <a:ext uri="{FF2B5EF4-FFF2-40B4-BE49-F238E27FC236}">
                <a16:creationId xmlns:a16="http://schemas.microsoft.com/office/drawing/2014/main" id="{90AABAB1-1B65-4A0E-B626-2839515AC935}"/>
              </a:ext>
            </a:extLst>
          </p:cNvPr>
          <p:cNvSpPr/>
          <p:nvPr/>
        </p:nvSpPr>
        <p:spPr>
          <a:xfrm>
            <a:off x="112999" y="5973804"/>
            <a:ext cx="3511154" cy="369332"/>
          </a:xfrm>
          <a:prstGeom prst="rect">
            <a:avLst/>
          </a:prstGeom>
        </p:spPr>
        <p:txBody>
          <a:bodyPr wrap="none">
            <a:spAutoFit/>
          </a:bodyPr>
          <a:lstStyle/>
          <a:p>
            <a:r>
              <a:rPr lang="en-US"/>
              <a:t>Phys. Rev. Lett. 120, 087402 (2018).</a:t>
            </a:r>
            <a:endParaRPr lang="en-US" dirty="0"/>
          </a:p>
        </p:txBody>
      </p:sp>
      <p:sp>
        <p:nvSpPr>
          <p:cNvPr id="14" name="Rectangle 13">
            <a:extLst>
              <a:ext uri="{FF2B5EF4-FFF2-40B4-BE49-F238E27FC236}">
                <a16:creationId xmlns:a16="http://schemas.microsoft.com/office/drawing/2014/main" id="{AB6ACCE5-95CF-45A3-A753-1F6AEAA332A9}"/>
              </a:ext>
            </a:extLst>
          </p:cNvPr>
          <p:cNvSpPr/>
          <p:nvPr/>
        </p:nvSpPr>
        <p:spPr>
          <a:xfrm>
            <a:off x="112999" y="6237552"/>
            <a:ext cx="2898550" cy="369332"/>
          </a:xfrm>
          <a:prstGeom prst="rect">
            <a:avLst/>
          </a:prstGeom>
        </p:spPr>
        <p:txBody>
          <a:bodyPr wrap="none">
            <a:spAutoFit/>
          </a:bodyPr>
          <a:lstStyle/>
          <a:p>
            <a:r>
              <a:rPr lang="en-US" dirty="0"/>
              <a:t>Science 358, 907-910 (2017).</a:t>
            </a:r>
          </a:p>
        </p:txBody>
      </p:sp>
      <p:sp>
        <p:nvSpPr>
          <p:cNvPr id="15" name="Rectangle 14">
            <a:extLst>
              <a:ext uri="{FF2B5EF4-FFF2-40B4-BE49-F238E27FC236}">
                <a16:creationId xmlns:a16="http://schemas.microsoft.com/office/drawing/2014/main" id="{FB9D1FC5-4C34-456E-BA1F-10E15D368A0A}"/>
              </a:ext>
            </a:extLst>
          </p:cNvPr>
          <p:cNvSpPr/>
          <p:nvPr/>
        </p:nvSpPr>
        <p:spPr>
          <a:xfrm>
            <a:off x="100597" y="6475614"/>
            <a:ext cx="2837380" cy="369332"/>
          </a:xfrm>
          <a:prstGeom prst="rect">
            <a:avLst/>
          </a:prstGeom>
        </p:spPr>
        <p:txBody>
          <a:bodyPr wrap="none">
            <a:spAutoFit/>
          </a:bodyPr>
          <a:lstStyle/>
          <a:p>
            <a:r>
              <a:rPr lang="en-US" dirty="0"/>
              <a:t>Adv. Mater. 1904306. (2019)</a:t>
            </a:r>
          </a:p>
        </p:txBody>
      </p:sp>
    </p:spTree>
    <p:extLst>
      <p:ext uri="{BB962C8B-B14F-4D97-AF65-F5344CB8AC3E}">
        <p14:creationId xmlns:p14="http://schemas.microsoft.com/office/powerpoint/2010/main" val="1313560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284857" y="464312"/>
            <a:ext cx="4573905" cy="695960"/>
          </a:xfrm>
          <a:prstGeom prst="rect">
            <a:avLst/>
          </a:prstGeom>
        </p:spPr>
        <p:txBody>
          <a:bodyPr vert="horz" wrap="square" lIns="0" tIns="12700" rIns="0" bIns="0" rtlCol="0">
            <a:spAutoFit/>
          </a:bodyPr>
          <a:lstStyle/>
          <a:p>
            <a:pPr marL="12700">
              <a:lnSpc>
                <a:spcPct val="100000"/>
              </a:lnSpc>
              <a:spcBef>
                <a:spcPts val="100"/>
              </a:spcBef>
            </a:pPr>
            <a:r>
              <a:rPr dirty="0"/>
              <a:t>I </a:t>
            </a:r>
            <a:r>
              <a:rPr spc="-5" dirty="0"/>
              <a:t>need </a:t>
            </a:r>
            <a:r>
              <a:rPr spc="-15" dirty="0"/>
              <a:t>more</a:t>
            </a:r>
            <a:r>
              <a:rPr spc="-35" dirty="0"/>
              <a:t> </a:t>
            </a:r>
            <a:r>
              <a:rPr spc="-15" dirty="0"/>
              <a:t>details!</a:t>
            </a:r>
          </a:p>
        </p:txBody>
      </p:sp>
      <p:sp>
        <p:nvSpPr>
          <p:cNvPr id="4" name="object 4"/>
          <p:cNvSpPr txBox="1"/>
          <p:nvPr/>
        </p:nvSpPr>
        <p:spPr>
          <a:xfrm>
            <a:off x="535938" y="1638800"/>
            <a:ext cx="8362315" cy="2205732"/>
          </a:xfrm>
          <a:prstGeom prst="rect">
            <a:avLst/>
          </a:prstGeom>
        </p:spPr>
        <p:txBody>
          <a:bodyPr vert="horz" wrap="square" lIns="0" tIns="12700" rIns="0" bIns="0" rtlCol="0">
            <a:spAutoFit/>
          </a:bodyPr>
          <a:lstStyle/>
          <a:p>
            <a:pPr marL="355600" marR="5080" indent="-342900">
              <a:lnSpc>
                <a:spcPct val="100000"/>
              </a:lnSpc>
              <a:spcBef>
                <a:spcPts val="100"/>
              </a:spcBef>
              <a:buFont typeface="Arial"/>
              <a:buChar char="•"/>
              <a:tabLst>
                <a:tab pos="354965" algn="l"/>
                <a:tab pos="355600" algn="l"/>
              </a:tabLst>
            </a:pPr>
            <a:r>
              <a:rPr lang="en-US" sz="3200" spc="-60" dirty="0">
                <a:latin typeface="Calibri"/>
                <a:cs typeface="Calibri"/>
              </a:rPr>
              <a:t>We</a:t>
            </a:r>
            <a:r>
              <a:rPr sz="3200" spc="-60" dirty="0">
                <a:latin typeface="Calibri"/>
                <a:cs typeface="Calibri"/>
              </a:rPr>
              <a:t> </a:t>
            </a:r>
            <a:r>
              <a:rPr sz="3200" spc="-5" dirty="0">
                <a:latin typeface="Calibri"/>
                <a:cs typeface="Calibri"/>
              </a:rPr>
              <a:t>will </a:t>
            </a:r>
            <a:r>
              <a:rPr sz="3200" spc="-10" dirty="0">
                <a:latin typeface="Calibri"/>
                <a:cs typeface="Calibri"/>
              </a:rPr>
              <a:t>talk </a:t>
            </a:r>
            <a:r>
              <a:rPr sz="3200" spc="-15" dirty="0">
                <a:latin typeface="Calibri"/>
                <a:cs typeface="Calibri"/>
              </a:rPr>
              <a:t>more </a:t>
            </a:r>
            <a:r>
              <a:rPr sz="3200" dirty="0">
                <a:latin typeface="Calibri"/>
                <a:cs typeface="Calibri"/>
              </a:rPr>
              <a:t>about the </a:t>
            </a:r>
            <a:r>
              <a:rPr sz="3200" spc="-15" dirty="0">
                <a:latin typeface="Calibri"/>
                <a:cs typeface="Calibri"/>
              </a:rPr>
              <a:t>structure </a:t>
            </a:r>
            <a:r>
              <a:rPr sz="3200" dirty="0">
                <a:latin typeface="Calibri"/>
                <a:cs typeface="Calibri"/>
              </a:rPr>
              <a:t>of the </a:t>
            </a:r>
            <a:r>
              <a:rPr sz="3200" spc="-10" dirty="0">
                <a:latin typeface="Calibri"/>
                <a:cs typeface="Calibri"/>
              </a:rPr>
              <a:t>two  </a:t>
            </a:r>
            <a:r>
              <a:rPr sz="3200" spc="-15" dirty="0">
                <a:latin typeface="Calibri"/>
                <a:cs typeface="Calibri"/>
              </a:rPr>
              <a:t>courses </a:t>
            </a:r>
            <a:r>
              <a:rPr lang="en-US" sz="3200" dirty="0">
                <a:latin typeface="Calibri"/>
                <a:cs typeface="Calibri"/>
              </a:rPr>
              <a:t>tomorrow.</a:t>
            </a:r>
            <a:endParaRPr sz="3200" dirty="0">
              <a:latin typeface="Calibri"/>
              <a:cs typeface="Calibri"/>
            </a:endParaRPr>
          </a:p>
          <a:p>
            <a:pPr>
              <a:lnSpc>
                <a:spcPct val="100000"/>
              </a:lnSpc>
              <a:spcBef>
                <a:spcPts val="35"/>
              </a:spcBef>
              <a:buFont typeface="Arial"/>
              <a:buChar char="•"/>
            </a:pPr>
            <a:endParaRPr sz="4650" dirty="0">
              <a:latin typeface="Times New Roman"/>
              <a:cs typeface="Times New Roman"/>
            </a:endParaRPr>
          </a:p>
          <a:p>
            <a:pPr marL="355600" indent="-342900">
              <a:lnSpc>
                <a:spcPct val="100000"/>
              </a:lnSpc>
              <a:spcBef>
                <a:spcPts val="5"/>
              </a:spcBef>
              <a:buFont typeface="Arial"/>
              <a:buChar char="•"/>
              <a:tabLst>
                <a:tab pos="354965" algn="l"/>
                <a:tab pos="355600" algn="l"/>
              </a:tabLst>
            </a:pPr>
            <a:r>
              <a:rPr sz="3200" spc="-10" dirty="0">
                <a:latin typeface="Calibri"/>
                <a:cs typeface="Calibri"/>
              </a:rPr>
              <a:t>Questions</a:t>
            </a:r>
            <a:r>
              <a:rPr sz="3200" spc="-5" dirty="0">
                <a:latin typeface="Calibri"/>
                <a:cs typeface="Calibri"/>
              </a:rPr>
              <a:t> now?</a:t>
            </a:r>
            <a:endParaRPr sz="3200" dirty="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00802" y="464312"/>
            <a:ext cx="4942840" cy="695960"/>
          </a:xfrm>
          <a:prstGeom prst="rect">
            <a:avLst/>
          </a:prstGeom>
        </p:spPr>
        <p:txBody>
          <a:bodyPr vert="horz" wrap="square" lIns="0" tIns="12700" rIns="0" bIns="0" rtlCol="0">
            <a:spAutoFit/>
          </a:bodyPr>
          <a:lstStyle/>
          <a:p>
            <a:pPr marL="12700">
              <a:lnSpc>
                <a:spcPct val="100000"/>
              </a:lnSpc>
              <a:spcBef>
                <a:spcPts val="100"/>
              </a:spcBef>
            </a:pPr>
            <a:r>
              <a:rPr spc="-30" dirty="0"/>
              <a:t>What’s </a:t>
            </a:r>
            <a:r>
              <a:rPr spc="-5" dirty="0"/>
              <a:t>this </a:t>
            </a:r>
            <a:r>
              <a:rPr dirty="0"/>
              <a:t>all</a:t>
            </a:r>
            <a:r>
              <a:rPr spc="10" dirty="0"/>
              <a:t> </a:t>
            </a:r>
            <a:r>
              <a:rPr spc="-5" dirty="0"/>
              <a:t>about?</a:t>
            </a:r>
          </a:p>
        </p:txBody>
      </p:sp>
      <p:sp>
        <p:nvSpPr>
          <p:cNvPr id="4" name="object 4"/>
          <p:cNvSpPr txBox="1"/>
          <p:nvPr/>
        </p:nvSpPr>
        <p:spPr>
          <a:xfrm>
            <a:off x="535940" y="1631265"/>
            <a:ext cx="1137285" cy="997709"/>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200" spc="0" dirty="0">
                <a:latin typeface="Calibri"/>
                <a:cs typeface="Calibri"/>
              </a:rPr>
              <a:t>D</a:t>
            </a:r>
            <a:r>
              <a:rPr sz="3200" spc="-30" dirty="0">
                <a:latin typeface="Calibri"/>
                <a:cs typeface="Calibri"/>
              </a:rPr>
              <a:t>a</a:t>
            </a:r>
            <a:r>
              <a:rPr sz="3200" spc="-35" dirty="0">
                <a:latin typeface="Calibri"/>
                <a:cs typeface="Calibri"/>
              </a:rPr>
              <a:t>t</a:t>
            </a:r>
            <a:r>
              <a:rPr sz="3200" dirty="0">
                <a:latin typeface="Calibri"/>
                <a:cs typeface="Calibri"/>
              </a:rPr>
              <a:t>a</a:t>
            </a:r>
            <a:br>
              <a:rPr lang="en-US" sz="3200" dirty="0">
                <a:latin typeface="Calibri"/>
                <a:cs typeface="Calibri"/>
              </a:rPr>
            </a:br>
            <a:endParaRPr sz="3200" dirty="0">
              <a:latin typeface="Calibri"/>
              <a:cs typeface="Calibri"/>
            </a:endParaRPr>
          </a:p>
        </p:txBody>
      </p:sp>
      <p:sp>
        <p:nvSpPr>
          <p:cNvPr id="5" name="object 5"/>
          <p:cNvSpPr txBox="1"/>
          <p:nvPr/>
        </p:nvSpPr>
        <p:spPr>
          <a:xfrm>
            <a:off x="460525" y="3808346"/>
            <a:ext cx="8787170" cy="259943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5" dirty="0">
                <a:latin typeface="Calibri"/>
                <a:cs typeface="Calibri"/>
              </a:rPr>
              <a:t>Science </a:t>
            </a:r>
            <a:r>
              <a:rPr lang="en-US" sz="3200" spc="-5" dirty="0">
                <a:latin typeface="Calibri"/>
                <a:cs typeface="Calibri"/>
              </a:rPr>
              <a:t>&amp; Art </a:t>
            </a:r>
            <a:r>
              <a:rPr sz="3200" dirty="0">
                <a:latin typeface="Calibri"/>
                <a:cs typeface="Calibri"/>
              </a:rPr>
              <a:t>&amp;</a:t>
            </a:r>
            <a:r>
              <a:rPr sz="3200" spc="-5" dirty="0">
                <a:latin typeface="Calibri"/>
                <a:cs typeface="Calibri"/>
              </a:rPr>
              <a:t> </a:t>
            </a:r>
            <a:r>
              <a:rPr lang="en-US" sz="3200" spc="-5" dirty="0">
                <a:latin typeface="Calibri"/>
                <a:cs typeface="Calibri"/>
              </a:rPr>
              <a:t>E</a:t>
            </a:r>
            <a:r>
              <a:rPr sz="3200" spc="-5" dirty="0">
                <a:latin typeface="Calibri"/>
                <a:cs typeface="Calibri"/>
              </a:rPr>
              <a:t>ngineering</a:t>
            </a:r>
            <a:endParaRPr sz="3200" dirty="0">
              <a:latin typeface="Calibri"/>
              <a:cs typeface="Calibri"/>
            </a:endParaRPr>
          </a:p>
          <a:p>
            <a:pPr marL="755650" lvl="1" indent="-285750">
              <a:lnSpc>
                <a:spcPct val="100000"/>
              </a:lnSpc>
              <a:spcBef>
                <a:spcPts val="695"/>
              </a:spcBef>
              <a:buFont typeface="Arial"/>
              <a:buChar char="–"/>
              <a:tabLst>
                <a:tab pos="755650" algn="l"/>
              </a:tabLst>
            </a:pPr>
            <a:r>
              <a:rPr lang="en-US" sz="2800" spc="-5" dirty="0">
                <a:latin typeface="Calibri"/>
                <a:cs typeface="Calibri"/>
              </a:rPr>
              <a:t>Physical Sciences: Physics, Chemistry, Biology, </a:t>
            </a:r>
          </a:p>
          <a:p>
            <a:pPr marL="755650" lvl="1" indent="-285750">
              <a:spcBef>
                <a:spcPts val="695"/>
              </a:spcBef>
              <a:buFont typeface="Arial"/>
              <a:buChar char="–"/>
              <a:tabLst>
                <a:tab pos="755650" algn="l"/>
              </a:tabLst>
            </a:pPr>
            <a:r>
              <a:rPr lang="en-US" sz="2800" spc="-5" dirty="0">
                <a:cs typeface="Calibri"/>
              </a:rPr>
              <a:t>Engineering: </a:t>
            </a:r>
            <a:r>
              <a:rPr lang="en-US" sz="2800" spc="-10" dirty="0">
                <a:cs typeface="Calibri"/>
              </a:rPr>
              <a:t>Environment, Materials, Civil, Electrical</a:t>
            </a:r>
            <a:endParaRPr lang="en-US" sz="2400" dirty="0">
              <a:cs typeface="Calibri"/>
            </a:endParaRPr>
          </a:p>
          <a:p>
            <a:pPr marL="755650" lvl="1" indent="-285750">
              <a:lnSpc>
                <a:spcPct val="100000"/>
              </a:lnSpc>
              <a:spcBef>
                <a:spcPts val="670"/>
              </a:spcBef>
              <a:buFont typeface="Arial"/>
              <a:buChar char="–"/>
              <a:tabLst>
                <a:tab pos="755650" algn="l"/>
              </a:tabLst>
            </a:pPr>
            <a:r>
              <a:rPr lang="en-US" sz="2800" spc="-5" dirty="0">
                <a:latin typeface="Calibri"/>
                <a:cs typeface="Calibri"/>
              </a:rPr>
              <a:t>Social Sciences</a:t>
            </a:r>
            <a:r>
              <a:rPr lang="en-US" sz="2800" spc="-5" dirty="0">
                <a:cs typeface="Calibri"/>
              </a:rPr>
              <a:t>: Psychology, Economics, Sociology, Public Policy</a:t>
            </a:r>
          </a:p>
        </p:txBody>
      </p:sp>
      <p:sp>
        <p:nvSpPr>
          <p:cNvPr id="6" name="object 6"/>
          <p:cNvSpPr/>
          <p:nvPr/>
        </p:nvSpPr>
        <p:spPr>
          <a:xfrm>
            <a:off x="5663925" y="1488741"/>
            <a:ext cx="3701909" cy="267106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212498" y="464312"/>
            <a:ext cx="4719320" cy="695960"/>
          </a:xfrm>
          <a:prstGeom prst="rect">
            <a:avLst/>
          </a:prstGeom>
        </p:spPr>
        <p:txBody>
          <a:bodyPr vert="horz" wrap="square" lIns="0" tIns="12700" rIns="0" bIns="0" rtlCol="0">
            <a:spAutoFit/>
          </a:bodyPr>
          <a:lstStyle/>
          <a:p>
            <a:pPr marL="12700">
              <a:lnSpc>
                <a:spcPct val="100000"/>
              </a:lnSpc>
              <a:spcBef>
                <a:spcPts val="100"/>
              </a:spcBef>
            </a:pPr>
            <a:r>
              <a:rPr spc="-5" dirty="0"/>
              <a:t>OMG, </a:t>
            </a:r>
            <a:r>
              <a:rPr dirty="0"/>
              <a:t>so </a:t>
            </a:r>
            <a:r>
              <a:rPr spc="-5" dirty="0"/>
              <a:t>much</a:t>
            </a:r>
            <a:r>
              <a:rPr spc="-40" dirty="0"/>
              <a:t> </a:t>
            </a:r>
            <a:r>
              <a:rPr spc="-20" dirty="0"/>
              <a:t>data!</a:t>
            </a:r>
          </a:p>
        </p:txBody>
      </p:sp>
      <p:sp>
        <p:nvSpPr>
          <p:cNvPr id="4" name="object 4"/>
          <p:cNvSpPr txBox="1"/>
          <p:nvPr/>
        </p:nvSpPr>
        <p:spPr>
          <a:xfrm>
            <a:off x="535940" y="1607820"/>
            <a:ext cx="7973695" cy="51308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200" spc="-5" dirty="0">
                <a:latin typeface="Calibri"/>
                <a:cs typeface="Calibri"/>
              </a:rPr>
              <a:t>All fields of science: </a:t>
            </a:r>
            <a:r>
              <a:rPr sz="3200" spc="-45" dirty="0">
                <a:latin typeface="Calibri"/>
                <a:cs typeface="Calibri"/>
              </a:rPr>
              <a:t>“data </a:t>
            </a:r>
            <a:r>
              <a:rPr sz="3200" spc="15" dirty="0">
                <a:latin typeface="Calibri"/>
                <a:cs typeface="Calibri"/>
              </a:rPr>
              <a:t>poor” </a:t>
            </a:r>
            <a:r>
              <a:rPr sz="3200" dirty="0">
                <a:latin typeface="Calibri"/>
                <a:cs typeface="Calibri"/>
              </a:rPr>
              <a:t>→ </a:t>
            </a:r>
            <a:r>
              <a:rPr sz="3200" spc="-45" dirty="0">
                <a:latin typeface="Calibri"/>
                <a:cs typeface="Calibri"/>
              </a:rPr>
              <a:t>“data</a:t>
            </a:r>
            <a:r>
              <a:rPr sz="3200" spc="85" dirty="0">
                <a:latin typeface="Calibri"/>
                <a:cs typeface="Calibri"/>
              </a:rPr>
              <a:t> </a:t>
            </a:r>
            <a:r>
              <a:rPr sz="3200" spc="-5" dirty="0">
                <a:latin typeface="Calibri"/>
                <a:cs typeface="Calibri"/>
              </a:rPr>
              <a:t>rich”</a:t>
            </a:r>
            <a:endParaRPr sz="3200" dirty="0">
              <a:latin typeface="Calibri"/>
              <a:cs typeface="Calibri"/>
            </a:endParaRPr>
          </a:p>
        </p:txBody>
      </p:sp>
      <p:sp>
        <p:nvSpPr>
          <p:cNvPr id="5" name="object 5"/>
          <p:cNvSpPr txBox="1"/>
          <p:nvPr/>
        </p:nvSpPr>
        <p:spPr>
          <a:xfrm>
            <a:off x="808901" y="4226194"/>
            <a:ext cx="156972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Astronomy:</a:t>
            </a:r>
            <a:r>
              <a:rPr sz="1800" spc="-35" dirty="0">
                <a:latin typeface="Calibri"/>
                <a:cs typeface="Calibri"/>
              </a:rPr>
              <a:t> </a:t>
            </a:r>
            <a:r>
              <a:rPr sz="1800" spc="-5" dirty="0">
                <a:latin typeface="Calibri"/>
                <a:cs typeface="Calibri"/>
              </a:rPr>
              <a:t>LSST</a:t>
            </a:r>
            <a:endParaRPr sz="1800">
              <a:latin typeface="Calibri"/>
              <a:cs typeface="Calibri"/>
            </a:endParaRPr>
          </a:p>
        </p:txBody>
      </p:sp>
      <p:sp>
        <p:nvSpPr>
          <p:cNvPr id="6" name="object 6"/>
          <p:cNvSpPr/>
          <p:nvPr/>
        </p:nvSpPr>
        <p:spPr>
          <a:xfrm>
            <a:off x="3067490" y="2517044"/>
            <a:ext cx="2682604" cy="170688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11065" y="4737101"/>
            <a:ext cx="2128267" cy="1706880"/>
          </a:xfrm>
          <a:prstGeom prst="rect">
            <a:avLst/>
          </a:prstGeom>
          <a:blipFill>
            <a:blip r:embed="rId5" cstate="print"/>
            <a:stretch>
              <a:fillRect/>
            </a:stretch>
          </a:blipFill>
        </p:spPr>
        <p:txBody>
          <a:bodyPr wrap="square" lIns="0" tIns="0" rIns="0" bIns="0" rtlCol="0"/>
          <a:lstStyle/>
          <a:p>
            <a:endParaRPr/>
          </a:p>
        </p:txBody>
      </p:sp>
      <p:sp>
        <p:nvSpPr>
          <p:cNvPr id="12" name="object 12"/>
          <p:cNvSpPr txBox="1"/>
          <p:nvPr/>
        </p:nvSpPr>
        <p:spPr>
          <a:xfrm>
            <a:off x="3832053" y="4204981"/>
            <a:ext cx="116395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Physics:</a:t>
            </a:r>
            <a:r>
              <a:rPr sz="1800" spc="-60" dirty="0">
                <a:latin typeface="Calibri"/>
                <a:cs typeface="Calibri"/>
              </a:rPr>
              <a:t> </a:t>
            </a:r>
            <a:r>
              <a:rPr sz="1800" dirty="0">
                <a:latin typeface="Calibri"/>
                <a:cs typeface="Calibri"/>
              </a:rPr>
              <a:t>LHC</a:t>
            </a:r>
            <a:endParaRPr sz="1800">
              <a:latin typeface="Calibri"/>
              <a:cs typeface="Calibri"/>
            </a:endParaRPr>
          </a:p>
        </p:txBody>
      </p:sp>
      <p:sp>
        <p:nvSpPr>
          <p:cNvPr id="15" name="object 15"/>
          <p:cNvSpPr txBox="1"/>
          <p:nvPr/>
        </p:nvSpPr>
        <p:spPr>
          <a:xfrm>
            <a:off x="452484" y="6428020"/>
            <a:ext cx="189420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Biology:</a:t>
            </a:r>
            <a:r>
              <a:rPr sz="1800" spc="-10" dirty="0">
                <a:latin typeface="Calibri"/>
                <a:cs typeface="Calibri"/>
              </a:rPr>
              <a:t> </a:t>
            </a:r>
            <a:r>
              <a:rPr sz="1800" spc="-5" dirty="0">
                <a:latin typeface="Calibri"/>
                <a:cs typeface="Calibri"/>
              </a:rPr>
              <a:t>Sequencing</a:t>
            </a:r>
            <a:endParaRPr sz="1800">
              <a:latin typeface="Calibri"/>
              <a:cs typeface="Calibri"/>
            </a:endParaRPr>
          </a:p>
        </p:txBody>
      </p:sp>
      <p:sp>
        <p:nvSpPr>
          <p:cNvPr id="17" name="object 17"/>
          <p:cNvSpPr txBox="1"/>
          <p:nvPr/>
        </p:nvSpPr>
        <p:spPr>
          <a:xfrm>
            <a:off x="3160404" y="6316610"/>
            <a:ext cx="232346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Neuroscience: </a:t>
            </a:r>
            <a:r>
              <a:rPr sz="1800" spc="-10" dirty="0">
                <a:latin typeface="Calibri"/>
                <a:cs typeface="Calibri"/>
              </a:rPr>
              <a:t>EEG,</a:t>
            </a:r>
            <a:r>
              <a:rPr sz="1800" spc="-35" dirty="0">
                <a:latin typeface="Calibri"/>
                <a:cs typeface="Calibri"/>
              </a:rPr>
              <a:t> </a:t>
            </a:r>
            <a:r>
              <a:rPr sz="1800" spc="-5" dirty="0">
                <a:latin typeface="Calibri"/>
                <a:cs typeface="Calibri"/>
              </a:rPr>
              <a:t>fMRI</a:t>
            </a:r>
            <a:endParaRPr sz="1800">
              <a:latin typeface="Calibri"/>
              <a:cs typeface="Calibri"/>
            </a:endParaRPr>
          </a:p>
        </p:txBody>
      </p:sp>
      <p:sp>
        <p:nvSpPr>
          <p:cNvPr id="18" name="object 18"/>
          <p:cNvSpPr/>
          <p:nvPr/>
        </p:nvSpPr>
        <p:spPr>
          <a:xfrm>
            <a:off x="3238857" y="5184552"/>
            <a:ext cx="2165737" cy="1153458"/>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468382" y="2188722"/>
            <a:ext cx="2258589" cy="2052688"/>
          </a:xfrm>
          <a:prstGeom prst="rect">
            <a:avLst/>
          </a:prstGeom>
          <a:blipFill>
            <a:blip r:embed="rId7" cstate="print"/>
            <a:stretch>
              <a:fillRect/>
            </a:stretch>
          </a:blipFill>
        </p:spPr>
        <p:txBody>
          <a:bodyPr wrap="square" lIns="0" tIns="0" rIns="0" bIns="0" rtlCol="0"/>
          <a:lstStyle/>
          <a:p>
            <a:endParaRPr/>
          </a:p>
        </p:txBody>
      </p:sp>
      <p:sp>
        <p:nvSpPr>
          <p:cNvPr id="14" name="object 10">
            <a:extLst>
              <a:ext uri="{FF2B5EF4-FFF2-40B4-BE49-F238E27FC236}">
                <a16:creationId xmlns:a16="http://schemas.microsoft.com/office/drawing/2014/main" id="{85FFFCAF-97FC-4E99-BAFA-1FD6CBD7EF36}"/>
              </a:ext>
            </a:extLst>
          </p:cNvPr>
          <p:cNvSpPr/>
          <p:nvPr/>
        </p:nvSpPr>
        <p:spPr>
          <a:xfrm>
            <a:off x="6416314" y="2534530"/>
            <a:ext cx="2083705" cy="1706880"/>
          </a:xfrm>
          <a:prstGeom prst="rect">
            <a:avLst/>
          </a:prstGeom>
          <a:blipFill>
            <a:blip r:embed="rId8" cstate="print"/>
            <a:stretch>
              <a:fillRect/>
            </a:stretch>
          </a:blipFill>
        </p:spPr>
        <p:txBody>
          <a:bodyPr wrap="square" lIns="0" tIns="0" rIns="0" bIns="0" rtlCol="0"/>
          <a:lstStyle/>
          <a:p>
            <a:endParaRPr/>
          </a:p>
        </p:txBody>
      </p:sp>
      <p:sp>
        <p:nvSpPr>
          <p:cNvPr id="16" name="object 14">
            <a:extLst>
              <a:ext uri="{FF2B5EF4-FFF2-40B4-BE49-F238E27FC236}">
                <a16:creationId xmlns:a16="http://schemas.microsoft.com/office/drawing/2014/main" id="{29C0DCC1-F151-4535-BB53-2603D03D3294}"/>
              </a:ext>
            </a:extLst>
          </p:cNvPr>
          <p:cNvSpPr txBox="1"/>
          <p:nvPr/>
        </p:nvSpPr>
        <p:spPr>
          <a:xfrm>
            <a:off x="6204833" y="4246828"/>
            <a:ext cx="247078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Sociology: Social </a:t>
            </a:r>
            <a:r>
              <a:rPr sz="1800" spc="-10" dirty="0">
                <a:latin typeface="Calibri"/>
                <a:cs typeface="Calibri"/>
              </a:rPr>
              <a:t>networks</a:t>
            </a:r>
            <a:endParaRPr sz="1800">
              <a:latin typeface="Calibri"/>
              <a:cs typeface="Calibri"/>
            </a:endParaRPr>
          </a:p>
        </p:txBody>
      </p:sp>
      <p:sp>
        <p:nvSpPr>
          <p:cNvPr id="20" name="object 11">
            <a:extLst>
              <a:ext uri="{FF2B5EF4-FFF2-40B4-BE49-F238E27FC236}">
                <a16:creationId xmlns:a16="http://schemas.microsoft.com/office/drawing/2014/main" id="{EE9CCA8D-C554-45A6-BA47-9E129A8E6204}"/>
              </a:ext>
            </a:extLst>
          </p:cNvPr>
          <p:cNvSpPr/>
          <p:nvPr/>
        </p:nvSpPr>
        <p:spPr>
          <a:xfrm>
            <a:off x="6416314" y="5015049"/>
            <a:ext cx="1851851" cy="1412971"/>
          </a:xfrm>
          <a:prstGeom prst="rect">
            <a:avLst/>
          </a:prstGeom>
          <a:blipFill>
            <a:blip r:embed="rId9" cstate="print"/>
            <a:stretch>
              <a:fillRect/>
            </a:stretch>
          </a:blipFill>
        </p:spPr>
        <p:txBody>
          <a:bodyPr wrap="square" lIns="0" tIns="0" rIns="0" bIns="0" rtlCol="0"/>
          <a:lstStyle/>
          <a:p>
            <a:endParaRPr/>
          </a:p>
        </p:txBody>
      </p:sp>
      <p:sp>
        <p:nvSpPr>
          <p:cNvPr id="21" name="object 16">
            <a:extLst>
              <a:ext uri="{FF2B5EF4-FFF2-40B4-BE49-F238E27FC236}">
                <a16:creationId xmlns:a16="http://schemas.microsoft.com/office/drawing/2014/main" id="{3667C60C-3B60-4A28-9498-7303C31815BC}"/>
              </a:ext>
            </a:extLst>
          </p:cNvPr>
          <p:cNvSpPr txBox="1"/>
          <p:nvPr/>
        </p:nvSpPr>
        <p:spPr>
          <a:xfrm>
            <a:off x="6551043" y="6375996"/>
            <a:ext cx="1499870" cy="520065"/>
          </a:xfrm>
          <a:prstGeom prst="rect">
            <a:avLst/>
          </a:prstGeom>
        </p:spPr>
        <p:txBody>
          <a:bodyPr vert="horz" wrap="square" lIns="0" tIns="65405" rIns="0" bIns="0" rtlCol="0">
            <a:spAutoFit/>
          </a:bodyPr>
          <a:lstStyle/>
          <a:p>
            <a:pPr marL="311785" marR="5080" indent="-299720">
              <a:lnSpc>
                <a:spcPts val="1730"/>
              </a:lnSpc>
              <a:spcBef>
                <a:spcPts val="515"/>
              </a:spcBef>
            </a:pPr>
            <a:r>
              <a:rPr sz="1800" spc="-10" dirty="0">
                <a:latin typeface="Calibri"/>
                <a:cs typeface="Calibri"/>
              </a:rPr>
              <a:t>Economics: </a:t>
            </a:r>
            <a:r>
              <a:rPr sz="1800" spc="-5" dirty="0">
                <a:latin typeface="Calibri"/>
                <a:cs typeface="Calibri"/>
              </a:rPr>
              <a:t>POS  terminals</a:t>
            </a:r>
            <a:endParaRPr sz="180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6611" y="464312"/>
            <a:ext cx="4950460" cy="695960"/>
          </a:xfrm>
          <a:prstGeom prst="rect">
            <a:avLst/>
          </a:prstGeom>
        </p:spPr>
        <p:txBody>
          <a:bodyPr vert="horz" wrap="square" lIns="0" tIns="12700" rIns="0" bIns="0" rtlCol="0">
            <a:spAutoFit/>
          </a:bodyPr>
          <a:lstStyle/>
          <a:p>
            <a:pPr marL="12700">
              <a:lnSpc>
                <a:spcPct val="100000"/>
              </a:lnSpc>
              <a:spcBef>
                <a:spcPts val="100"/>
              </a:spcBef>
            </a:pPr>
            <a:r>
              <a:rPr spc="-5" dirty="0"/>
              <a:t>On the </a:t>
            </a:r>
            <a:r>
              <a:rPr dirty="0"/>
              <a:t>origins of</a:t>
            </a:r>
            <a:r>
              <a:rPr spc="-45" dirty="0"/>
              <a:t> </a:t>
            </a:r>
            <a:r>
              <a:rPr spc="-25" dirty="0"/>
              <a:t>data</a:t>
            </a:r>
          </a:p>
        </p:txBody>
      </p:sp>
      <p:pic>
        <p:nvPicPr>
          <p:cNvPr id="2" name="Online Media 1" title="CERN-Processing LHC data">
            <a:hlinkClick r:id="" action="ppaction://media"/>
            <a:extLst>
              <a:ext uri="{FF2B5EF4-FFF2-40B4-BE49-F238E27FC236}">
                <a16:creationId xmlns:a16="http://schemas.microsoft.com/office/drawing/2014/main" id="{0BAC5584-A3AB-4EFA-B9D7-41DA8833B6E5}"/>
              </a:ext>
            </a:extLst>
          </p:cNvPr>
          <p:cNvPicPr>
            <a:picLocks noRot="1" noChangeAspect="1"/>
          </p:cNvPicPr>
          <p:nvPr>
            <a:videoFile r:link="rId1"/>
          </p:nvPr>
        </p:nvPicPr>
        <p:blipFill>
          <a:blip r:embed="rId3"/>
          <a:stretch>
            <a:fillRect/>
          </a:stretch>
        </p:blipFill>
        <p:spPr>
          <a:xfrm>
            <a:off x="186404" y="1740382"/>
            <a:ext cx="8771191" cy="4933795"/>
          </a:xfrm>
          <a:prstGeom prst="rect">
            <a:avLst/>
          </a:prstGeom>
        </p:spPr>
      </p:pic>
      <p:sp>
        <p:nvSpPr>
          <p:cNvPr id="4" name="object 6">
            <a:extLst>
              <a:ext uri="{FF2B5EF4-FFF2-40B4-BE49-F238E27FC236}">
                <a16:creationId xmlns:a16="http://schemas.microsoft.com/office/drawing/2014/main" id="{58B8FCE6-C188-419B-BAE4-8E3D66762CA8}"/>
              </a:ext>
            </a:extLst>
          </p:cNvPr>
          <p:cNvSpPr/>
          <p:nvPr/>
        </p:nvSpPr>
        <p:spPr>
          <a:xfrm>
            <a:off x="186404" y="1722120"/>
            <a:ext cx="2682604" cy="170688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19522</TotalTime>
  <Words>2700</Words>
  <Application>Microsoft Office PowerPoint</Application>
  <PresentationFormat>On-screen Show (4:3)</PresentationFormat>
  <Paragraphs>635</Paragraphs>
  <Slides>49</Slides>
  <Notes>7</Notes>
  <HiddenSlides>1</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Cambria Math</vt:lpstr>
      <vt:lpstr>Times New Roman</vt:lpstr>
      <vt:lpstr>Office Theme</vt:lpstr>
      <vt:lpstr>Data Science Methods for Clean Energy Research (DSMCER)</vt:lpstr>
      <vt:lpstr>What is this class about?</vt:lpstr>
      <vt:lpstr>A little more details!</vt:lpstr>
      <vt:lpstr>A little about me</vt:lpstr>
      <vt:lpstr>A little about me</vt:lpstr>
      <vt:lpstr>I need more details!</vt:lpstr>
      <vt:lpstr>What’s this all about?</vt:lpstr>
      <vt:lpstr>OMG, so much data!</vt:lpstr>
      <vt:lpstr>On the origins of data</vt:lpstr>
      <vt:lpstr>On the origins of data</vt:lpstr>
      <vt:lpstr>On the origins of data</vt:lpstr>
      <vt:lpstr>On the origins of data</vt:lpstr>
      <vt:lpstr>On the origins of data</vt:lpstr>
      <vt:lpstr>Outstanding Challenges</vt:lpstr>
      <vt:lpstr>Outstanding Challenges</vt:lpstr>
      <vt:lpstr>Example: Materials Project</vt:lpstr>
      <vt:lpstr>Example: NoMaD Project</vt:lpstr>
      <vt:lpstr>New paradigm of data-intensive  discovery and innovation</vt:lpstr>
      <vt:lpstr>Data management</vt:lpstr>
      <vt:lpstr>New paradigm of data-intensive  discovery and innovation</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New paradigm of data-intensive  discovery and innovation</vt:lpstr>
      <vt:lpstr>Visualization</vt:lpstr>
      <vt:lpstr>New paradigm of data-intensive  discovery and innovation</vt:lpstr>
      <vt:lpstr>Software engineering</vt:lpstr>
      <vt:lpstr>Software engineering</vt:lpstr>
      <vt:lpstr>Data: Don’t be afraid of it!</vt:lpstr>
      <vt:lpstr>DIRECT to the rescue!</vt:lpstr>
      <vt:lpstr>eScience to the rescue!</vt:lpstr>
      <vt:lpstr>What is data science?</vt:lpstr>
      <vt:lpstr>What is data science?</vt:lpstr>
      <vt:lpstr>Questions?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Ting Cao</cp:lastModifiedBy>
  <cp:revision>658</cp:revision>
  <cp:lastPrinted>2018-01-04T18:38:40Z</cp:lastPrinted>
  <dcterms:created xsi:type="dcterms:W3CDTF">2015-01-21T04:58:27Z</dcterms:created>
  <dcterms:modified xsi:type="dcterms:W3CDTF">2020-01-06T18:58:04Z</dcterms:modified>
</cp:coreProperties>
</file>